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rdo" panose="020B0604020202020204" charset="-79"/>
      <p:regular r:id="rId53"/>
    </p:embeddedFont>
    <p:embeddedFont>
      <p:font typeface="Cardo Bold" panose="020B0604020202020204" charset="-79"/>
      <p:regular r:id="rId54"/>
    </p:embeddedFont>
    <p:embeddedFont>
      <p:font typeface="DM Sans Bold" panose="020B0604020202020204" charset="0"/>
      <p:regular r:id="rId55"/>
    </p:embeddedFont>
    <p:embeddedFont>
      <p:font typeface="Glacial Indifference Bold" panose="020B0604020202020204" charset="0"/>
      <p:regular r:id="rId56"/>
    </p:embeddedFont>
    <p:embeddedFont>
      <p:font typeface="Gotham Bold" panose="020B0604020202020204" charset="0"/>
      <p:regular r:id="rId57"/>
    </p:embeddedFont>
    <p:embeddedFont>
      <p:font typeface="HK Grotesk" panose="020B0604020202020204" charset="0"/>
      <p:regular r:id="rId58"/>
    </p:embeddedFont>
    <p:embeddedFont>
      <p:font typeface="Open Sans Bold" panose="020B0604020202020204" charset="0"/>
      <p:regular r:id="rId59"/>
    </p:embeddedFont>
    <p:embeddedFont>
      <p:font typeface="Poppins" panose="020B0604020202020204" charset="0"/>
      <p:regular r:id="rId60"/>
    </p:embeddedFont>
    <p:embeddedFont>
      <p:font typeface="Poppins Bold" panose="020B0604020202020204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622" autoAdjust="0"/>
  </p:normalViewPr>
  <p:slideViewPr>
    <p:cSldViewPr>
      <p:cViewPr varScale="1">
        <p:scale>
          <a:sx n="42" d="100"/>
          <a:sy n="42" d="100"/>
        </p:scale>
        <p:origin x="74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8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4.png"/><Relationship Id="rId5" Type="http://schemas.openxmlformats.org/officeDocument/2006/relationships/image" Target="../media/image53.svg"/><Relationship Id="rId10" Type="http://schemas.openxmlformats.org/officeDocument/2006/relationships/image" Target="../media/image3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5.png"/><Relationship Id="rId7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4.png"/><Relationship Id="rId10" Type="http://schemas.openxmlformats.org/officeDocument/2006/relationships/image" Target="../media/image66.png"/><Relationship Id="rId4" Type="http://schemas.openxmlformats.org/officeDocument/2006/relationships/image" Target="../media/image73.png"/><Relationship Id="rId9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7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0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3.jpe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2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7" Type="http://schemas.openxmlformats.org/officeDocument/2006/relationships/image" Target="../media/image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7" Type="http://schemas.openxmlformats.org/officeDocument/2006/relationships/image" Target="../media/image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9.svg"/><Relationship Id="rId7" Type="http://schemas.openxmlformats.org/officeDocument/2006/relationships/image" Target="../media/image10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0" Type="http://schemas.openxmlformats.org/officeDocument/2006/relationships/image" Target="../media/image3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9.svg"/><Relationship Id="rId7" Type="http://schemas.openxmlformats.org/officeDocument/2006/relationships/image" Target="../media/image10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0" Type="http://schemas.openxmlformats.org/officeDocument/2006/relationships/image" Target="../media/image3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9.svg"/><Relationship Id="rId7" Type="http://schemas.openxmlformats.org/officeDocument/2006/relationships/image" Target="../media/image10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0" Type="http://schemas.openxmlformats.org/officeDocument/2006/relationships/image" Target="../media/image3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9.svg"/><Relationship Id="rId7" Type="http://schemas.openxmlformats.org/officeDocument/2006/relationships/image" Target="../media/image10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sv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0" Type="http://schemas.openxmlformats.org/officeDocument/2006/relationships/image" Target="../media/image3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sv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4121" y="-3110207"/>
            <a:ext cx="18736241" cy="13560956"/>
          </a:xfrm>
          <a:custGeom>
            <a:avLst/>
            <a:gdLst/>
            <a:ahLst/>
            <a:cxnLst/>
            <a:rect l="l" t="t" r="r" b="b"/>
            <a:pathLst>
              <a:path w="18736241" h="13560956">
                <a:moveTo>
                  <a:pt x="0" y="0"/>
                </a:moveTo>
                <a:lnTo>
                  <a:pt x="18736242" y="0"/>
                </a:lnTo>
                <a:lnTo>
                  <a:pt x="18736242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469" b="-4746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04862" y="6776891"/>
            <a:ext cx="14278275" cy="128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366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with Object Avoidance, Human Interaction, and Real-Time User Integration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8052" y="3736946"/>
            <a:ext cx="16230600" cy="287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AUTONOMOUS SLAM BASED INTERACTIVE BOT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8963" y="900482"/>
            <a:ext cx="4096032" cy="63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66"/>
              </a:lnSpc>
            </a:pPr>
            <a:r>
              <a:rPr lang="en-US" sz="3761" b="1" spc="15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NUST - PNEC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8052" y="1000125"/>
            <a:ext cx="6985982" cy="47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7"/>
              </a:lnSpc>
            </a:pPr>
            <a:r>
              <a:rPr lang="en-US" sz="2967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Adjudication  Board - Presentation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9" name="Freeform 9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563" t="-10468" r="-34399" b="-1034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103251">
            <a:off x="-7515554" y="-1789621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06C948-829E-4A66-82CB-F3D084288249}"/>
              </a:ext>
            </a:extLst>
          </p:cNvPr>
          <p:cNvGrpSpPr/>
          <p:nvPr/>
        </p:nvGrpSpPr>
        <p:grpSpPr>
          <a:xfrm>
            <a:off x="2622327" y="-3926468"/>
            <a:ext cx="19622677" cy="12961149"/>
            <a:chOff x="2622327" y="-3926468"/>
            <a:chExt cx="19622677" cy="12961149"/>
          </a:xfrm>
        </p:grpSpPr>
        <p:sp>
          <p:nvSpPr>
            <p:cNvPr id="3" name="Freeform 3"/>
            <p:cNvSpPr/>
            <p:nvPr/>
          </p:nvSpPr>
          <p:spPr>
            <a:xfrm rot="-7047732">
              <a:off x="11317777" y="-4264423"/>
              <a:ext cx="10589272" cy="11265182"/>
            </a:xfrm>
            <a:custGeom>
              <a:avLst/>
              <a:gdLst/>
              <a:ahLst/>
              <a:cxnLst/>
              <a:rect l="l" t="t" r="r" b="b"/>
              <a:pathLst>
                <a:path w="10589272" h="11265182">
                  <a:moveTo>
                    <a:pt x="0" y="0"/>
                  </a:moveTo>
                  <a:lnTo>
                    <a:pt x="10589271" y="0"/>
                  </a:lnTo>
                  <a:lnTo>
                    <a:pt x="10589271" y="11265183"/>
                  </a:lnTo>
                  <a:lnTo>
                    <a:pt x="0" y="11265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>
              <a:off x="6094254" y="-1082255"/>
              <a:ext cx="6645009" cy="13588864"/>
            </a:xfrm>
            <a:custGeom>
              <a:avLst/>
              <a:gdLst/>
              <a:ahLst/>
              <a:cxnLst/>
              <a:rect l="l" t="t" r="r" b="b"/>
              <a:pathLst>
                <a:path w="6645009" h="13588864">
                  <a:moveTo>
                    <a:pt x="0" y="0"/>
                  </a:moveTo>
                  <a:lnTo>
                    <a:pt x="6645009" y="0"/>
                  </a:lnTo>
                  <a:lnTo>
                    <a:pt x="6645009" y="13588865"/>
                  </a:lnTo>
                  <a:lnTo>
                    <a:pt x="0" y="13588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1718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915678" y="7703820"/>
            <a:ext cx="1530076" cy="5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8086252" y="3317071"/>
            <a:ext cx="1530076" cy="5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297692" y="7703820"/>
            <a:ext cx="1530076" cy="5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680F0F-41FA-4CE8-AE75-ECEF031D3E6C}"/>
              </a:ext>
            </a:extLst>
          </p:cNvPr>
          <p:cNvGrpSpPr/>
          <p:nvPr/>
        </p:nvGrpSpPr>
        <p:grpSpPr>
          <a:xfrm>
            <a:off x="3171665" y="2835998"/>
            <a:ext cx="11632409" cy="5644249"/>
            <a:chOff x="3171665" y="2835998"/>
            <a:chExt cx="11632409" cy="5644249"/>
          </a:xfrm>
        </p:grpSpPr>
        <p:sp>
          <p:nvSpPr>
            <p:cNvPr id="8" name="Freeform 8"/>
            <p:cNvSpPr/>
            <p:nvPr/>
          </p:nvSpPr>
          <p:spPr>
            <a:xfrm>
              <a:off x="8303986" y="2835998"/>
              <a:ext cx="1346754" cy="1346754"/>
            </a:xfrm>
            <a:custGeom>
              <a:avLst/>
              <a:gdLst/>
              <a:ahLst/>
              <a:cxnLst/>
              <a:rect l="l" t="t" r="r" b="b"/>
              <a:pathLst>
                <a:path w="1346754" h="1346754">
                  <a:moveTo>
                    <a:pt x="0" y="0"/>
                  </a:moveTo>
                  <a:lnTo>
                    <a:pt x="1346754" y="0"/>
                  </a:lnTo>
                  <a:lnTo>
                    <a:pt x="1346754" y="1346754"/>
                  </a:lnTo>
                  <a:lnTo>
                    <a:pt x="0" y="1346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171665" y="7290982"/>
              <a:ext cx="1085234" cy="1108796"/>
            </a:xfrm>
            <a:custGeom>
              <a:avLst/>
              <a:gdLst/>
              <a:ahLst/>
              <a:cxnLst/>
              <a:rect l="l" t="t" r="r" b="b"/>
              <a:pathLst>
                <a:path w="1085234" h="1108796">
                  <a:moveTo>
                    <a:pt x="0" y="0"/>
                  </a:moveTo>
                  <a:lnTo>
                    <a:pt x="1085234" y="0"/>
                  </a:lnTo>
                  <a:lnTo>
                    <a:pt x="1085234" y="1108796"/>
                  </a:lnTo>
                  <a:lnTo>
                    <a:pt x="0" y="1108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534340" y="7210513"/>
              <a:ext cx="1269734" cy="1269734"/>
            </a:xfrm>
            <a:custGeom>
              <a:avLst/>
              <a:gdLst/>
              <a:ahLst/>
              <a:cxnLst/>
              <a:rect l="l" t="t" r="r" b="b"/>
              <a:pathLst>
                <a:path w="1269734" h="1269734">
                  <a:moveTo>
                    <a:pt x="0" y="0"/>
                  </a:moveTo>
                  <a:lnTo>
                    <a:pt x="1269734" y="0"/>
                  </a:lnTo>
                  <a:lnTo>
                    <a:pt x="1269734" y="1269734"/>
                  </a:lnTo>
                  <a:lnTo>
                    <a:pt x="0" y="1269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4169207" y="5637961"/>
            <a:ext cx="2418429" cy="148434"/>
            <a:chOff x="0" y="0"/>
            <a:chExt cx="636952" cy="390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6952" cy="39094"/>
            </a:xfrm>
            <a:custGeom>
              <a:avLst/>
              <a:gdLst/>
              <a:ahLst/>
              <a:cxnLst/>
              <a:rect l="l" t="t" r="r" b="b"/>
              <a:pathLst>
                <a:path w="636952" h="39094">
                  <a:moveTo>
                    <a:pt x="0" y="0"/>
                  </a:moveTo>
                  <a:lnTo>
                    <a:pt x="636952" y="0"/>
                  </a:lnTo>
                  <a:lnTo>
                    <a:pt x="636952" y="39094"/>
                  </a:lnTo>
                  <a:lnTo>
                    <a:pt x="0" y="39094"/>
                  </a:lnTo>
                  <a:close/>
                </a:path>
              </a:pathLst>
            </a:custGeom>
            <a:solidFill>
              <a:srgbClr val="000E1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36952" cy="77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1563" t="-10468" r="-34399" b="-1034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9025157"/>
            <a:ext cx="5770479" cy="7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1" b="1" spc="-186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Mechanical Structure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99942" y="1466002"/>
            <a:ext cx="6832369" cy="83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1"/>
              </a:lnSpc>
            </a:pPr>
            <a:r>
              <a:rPr lang="en-US" sz="4965" b="1" spc="-198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66499" y="9025157"/>
            <a:ext cx="7249114" cy="7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1" b="1" spc="-186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AI/ML Driven Interactions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853837">
            <a:off x="-16359088" y="-9683198"/>
            <a:ext cx="28205683" cy="24927959"/>
          </a:xfrm>
          <a:custGeom>
            <a:avLst/>
            <a:gdLst/>
            <a:ahLst/>
            <a:cxnLst/>
            <a:rect l="l" t="t" r="r" b="b"/>
            <a:pathLst>
              <a:path w="28205683" h="24927959">
                <a:moveTo>
                  <a:pt x="0" y="0"/>
                </a:moveTo>
                <a:lnTo>
                  <a:pt x="28205684" y="0"/>
                </a:lnTo>
                <a:lnTo>
                  <a:pt x="28205684" y="24927959"/>
                </a:lnTo>
                <a:lnTo>
                  <a:pt x="0" y="24927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11798" r="-11798" b="-396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62754" y="4121950"/>
            <a:ext cx="10762493" cy="147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1"/>
              </a:lnSpc>
            </a:pPr>
            <a:r>
              <a:rPr lang="en-US" sz="8693" b="1" spc="-347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Mechanical Structure</a:t>
            </a:r>
          </a:p>
        </p:txBody>
      </p:sp>
      <p:sp>
        <p:nvSpPr>
          <p:cNvPr id="6" name="Freeform 6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563" t="-10468" r="-34399" b="-1034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364B331E-11A3-4671-9E4D-6D98428F966D}"/>
              </a:ext>
            </a:extLst>
          </p:cNvPr>
          <p:cNvSpPr/>
          <p:nvPr/>
        </p:nvSpPr>
        <p:spPr>
          <a:xfrm>
            <a:off x="8715309" y="10305047"/>
            <a:ext cx="4084177" cy="7476123"/>
          </a:xfrm>
          <a:custGeom>
            <a:avLst/>
            <a:gdLst/>
            <a:ahLst/>
            <a:cxnLst/>
            <a:rect l="l" t="t" r="r" b="b"/>
            <a:pathLst>
              <a:path w="4084177" h="7476123">
                <a:moveTo>
                  <a:pt x="0" y="0"/>
                </a:moveTo>
                <a:lnTo>
                  <a:pt x="4084177" y="0"/>
                </a:lnTo>
                <a:lnTo>
                  <a:pt x="4084177" y="7476123"/>
                </a:lnTo>
                <a:lnTo>
                  <a:pt x="0" y="7476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185" t="-6171" r="-136811" b="-13028"/>
            </a:stretch>
          </a:blipFill>
        </p:spPr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A980B4D8-E275-4283-BE01-4CFBA61762A0}"/>
              </a:ext>
            </a:extLst>
          </p:cNvPr>
          <p:cNvSpPr/>
          <p:nvPr/>
        </p:nvSpPr>
        <p:spPr>
          <a:xfrm flipH="1">
            <a:off x="4889577" y="10707196"/>
            <a:ext cx="5300114" cy="6356958"/>
          </a:xfrm>
          <a:custGeom>
            <a:avLst/>
            <a:gdLst/>
            <a:ahLst/>
            <a:cxnLst/>
            <a:rect l="l" t="t" r="r" b="b"/>
            <a:pathLst>
              <a:path w="5300114" h="6356958">
                <a:moveTo>
                  <a:pt x="5300114" y="0"/>
                </a:moveTo>
                <a:lnTo>
                  <a:pt x="0" y="0"/>
                </a:lnTo>
                <a:lnTo>
                  <a:pt x="0" y="6356958"/>
                </a:lnTo>
                <a:lnTo>
                  <a:pt x="5300114" y="6356958"/>
                </a:lnTo>
                <a:lnTo>
                  <a:pt x="530011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023B4D2-ED40-4883-8BF9-1E88A1BA4068}"/>
              </a:ext>
            </a:extLst>
          </p:cNvPr>
          <p:cNvGrpSpPr/>
          <p:nvPr/>
        </p:nvGrpSpPr>
        <p:grpSpPr>
          <a:xfrm>
            <a:off x="4316243" y="1943288"/>
            <a:ext cx="9770108" cy="8309623"/>
            <a:chOff x="4222556" y="2041330"/>
            <a:chExt cx="9770108" cy="8309623"/>
          </a:xfrm>
        </p:grpSpPr>
        <p:sp>
          <p:nvSpPr>
            <p:cNvPr id="2" name="Freeform 2"/>
            <p:cNvSpPr/>
            <p:nvPr/>
          </p:nvSpPr>
          <p:spPr>
            <a:xfrm rot="191205">
              <a:off x="4524234" y="2041330"/>
              <a:ext cx="9349787" cy="8309623"/>
            </a:xfrm>
            <a:custGeom>
              <a:avLst/>
              <a:gdLst/>
              <a:ahLst/>
              <a:cxnLst/>
              <a:rect l="l" t="t" r="r" b="b"/>
              <a:pathLst>
                <a:path w="9349787" h="8309623">
                  <a:moveTo>
                    <a:pt x="0" y="0"/>
                  </a:moveTo>
                  <a:lnTo>
                    <a:pt x="9349786" y="0"/>
                  </a:lnTo>
                  <a:lnTo>
                    <a:pt x="9349786" y="8309623"/>
                  </a:lnTo>
                  <a:lnTo>
                    <a:pt x="0" y="8309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4640438" y="3493510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455469"/>
                  </a:moveTo>
                  <a:lnTo>
                    <a:pt x="1612280" y="455469"/>
                  </a:lnTo>
                  <a:lnTo>
                    <a:pt x="1612280" y="0"/>
                  </a:lnTo>
                  <a:lnTo>
                    <a:pt x="0" y="0"/>
                  </a:lnTo>
                  <a:lnTo>
                    <a:pt x="0" y="455469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7069015">
              <a:off x="12619817" y="2055745"/>
              <a:ext cx="688294" cy="2057400"/>
            </a:xfrm>
            <a:custGeom>
              <a:avLst/>
              <a:gdLst/>
              <a:ahLst/>
              <a:cxnLst/>
              <a:rect l="l" t="t" r="r" b="b"/>
              <a:pathLst>
                <a:path w="688294" h="2057400">
                  <a:moveTo>
                    <a:pt x="0" y="0"/>
                  </a:moveTo>
                  <a:lnTo>
                    <a:pt x="688294" y="0"/>
                  </a:lnTo>
                  <a:lnTo>
                    <a:pt x="688294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1657920" flipV="1">
              <a:off x="4222556" y="7203672"/>
              <a:ext cx="748116" cy="2236218"/>
            </a:xfrm>
            <a:custGeom>
              <a:avLst/>
              <a:gdLst/>
              <a:ahLst/>
              <a:cxnLst/>
              <a:rect l="l" t="t" r="r" b="b"/>
              <a:pathLst>
                <a:path w="748116" h="2236218">
                  <a:moveTo>
                    <a:pt x="0" y="2236217"/>
                  </a:moveTo>
                  <a:lnTo>
                    <a:pt x="748117" y="2236217"/>
                  </a:lnTo>
                  <a:lnTo>
                    <a:pt x="748117" y="0"/>
                  </a:lnTo>
                  <a:lnTo>
                    <a:pt x="0" y="0"/>
                  </a:lnTo>
                  <a:lnTo>
                    <a:pt x="0" y="2236217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11547917" y="9174624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1612280" y="0"/>
                  </a:moveTo>
                  <a:lnTo>
                    <a:pt x="0" y="0"/>
                  </a:lnTo>
                  <a:lnTo>
                    <a:pt x="0" y="455470"/>
                  </a:lnTo>
                  <a:lnTo>
                    <a:pt x="1612280" y="455470"/>
                  </a:lnTo>
                  <a:lnTo>
                    <a:pt x="161228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3240498">
              <a:off x="12460031" y="5625505"/>
              <a:ext cx="1007863" cy="1602095"/>
            </a:xfrm>
            <a:custGeom>
              <a:avLst/>
              <a:gdLst/>
              <a:ahLst/>
              <a:cxnLst/>
              <a:rect l="l" t="t" r="r" b="b"/>
              <a:pathLst>
                <a:path w="1007863" h="1602095">
                  <a:moveTo>
                    <a:pt x="0" y="0"/>
                  </a:moveTo>
                  <a:lnTo>
                    <a:pt x="1007864" y="0"/>
                  </a:lnTo>
                  <a:lnTo>
                    <a:pt x="1007864" y="1602095"/>
                  </a:lnTo>
                  <a:lnTo>
                    <a:pt x="0" y="1602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5196477" y="520140"/>
            <a:ext cx="7895047" cy="107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28"/>
              </a:lnSpc>
            </a:pPr>
            <a:r>
              <a:rPr lang="en-US" sz="6377" b="1" spc="-255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Mechanical Structure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01098" y="4086208"/>
            <a:ext cx="2145481" cy="6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8"/>
              </a:lnSpc>
              <a:spcBef>
                <a:spcPct val="0"/>
              </a:spcBef>
            </a:pPr>
            <a:r>
              <a:rPr lang="en-US" sz="3770" b="1">
                <a:solidFill>
                  <a:srgbClr val="FFFCE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Material?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11921" y="3439339"/>
            <a:ext cx="3395359" cy="61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7"/>
              </a:lnSpc>
              <a:spcBef>
                <a:spcPct val="0"/>
              </a:spcBef>
            </a:pPr>
            <a:r>
              <a:rPr lang="en-US" sz="3619" b="1" dirty="0">
                <a:solidFill>
                  <a:srgbClr val="FFFCE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Structure Style?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16161" y="9257104"/>
            <a:ext cx="2424195" cy="606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67"/>
              </a:lnSpc>
              <a:spcBef>
                <a:spcPct val="0"/>
              </a:spcBef>
            </a:pPr>
            <a:r>
              <a:rPr lang="en-US" sz="3619" b="1" dirty="0">
                <a:solidFill>
                  <a:srgbClr val="FFFCE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Payload?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1527" y="8369169"/>
            <a:ext cx="2282273" cy="606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67"/>
              </a:lnSpc>
              <a:spcBef>
                <a:spcPct val="0"/>
              </a:spcBef>
            </a:pPr>
            <a:r>
              <a:rPr lang="en-US" sz="3619" b="1" dirty="0">
                <a:solidFill>
                  <a:srgbClr val="FFFCE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Height?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27858" y="5896379"/>
            <a:ext cx="4122389" cy="615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67"/>
              </a:lnSpc>
              <a:spcBef>
                <a:spcPct val="0"/>
              </a:spcBef>
            </a:pPr>
            <a:r>
              <a:rPr lang="en-US" sz="3619" b="1" dirty="0">
                <a:solidFill>
                  <a:srgbClr val="FFFCED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LiDAR Placement?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563" t="-10468" r="-34399" b="-1034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4802012" y="2901342"/>
            <a:ext cx="5300114" cy="6356958"/>
          </a:xfrm>
          <a:custGeom>
            <a:avLst/>
            <a:gdLst/>
            <a:ahLst/>
            <a:cxnLst/>
            <a:rect l="l" t="t" r="r" b="b"/>
            <a:pathLst>
              <a:path w="5300114" h="6356958">
                <a:moveTo>
                  <a:pt x="5300114" y="0"/>
                </a:moveTo>
                <a:lnTo>
                  <a:pt x="0" y="0"/>
                </a:lnTo>
                <a:lnTo>
                  <a:pt x="0" y="6356958"/>
                </a:lnTo>
                <a:lnTo>
                  <a:pt x="5300114" y="6356958"/>
                </a:lnTo>
                <a:lnTo>
                  <a:pt x="5300114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27744" y="2499193"/>
            <a:ext cx="4084177" cy="7476123"/>
          </a:xfrm>
          <a:custGeom>
            <a:avLst/>
            <a:gdLst/>
            <a:ahLst/>
            <a:cxnLst/>
            <a:rect l="l" t="t" r="r" b="b"/>
            <a:pathLst>
              <a:path w="4084177" h="7476123">
                <a:moveTo>
                  <a:pt x="0" y="0"/>
                </a:moveTo>
                <a:lnTo>
                  <a:pt x="4084177" y="0"/>
                </a:lnTo>
                <a:lnTo>
                  <a:pt x="4084177" y="7476123"/>
                </a:lnTo>
                <a:lnTo>
                  <a:pt x="0" y="74761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5185" t="-6171" r="-136811" b="-13028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63" t="-10468" r="-34399" b="-1034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A048A3-E4BB-4C8B-A5F2-CC5A71C867A5}"/>
              </a:ext>
            </a:extLst>
          </p:cNvPr>
          <p:cNvGrpSpPr/>
          <p:nvPr/>
        </p:nvGrpSpPr>
        <p:grpSpPr>
          <a:xfrm>
            <a:off x="1841588" y="1181145"/>
            <a:ext cx="14604823" cy="6764466"/>
            <a:chOff x="1841588" y="1181145"/>
            <a:chExt cx="14604823" cy="6764466"/>
          </a:xfrm>
        </p:grpSpPr>
        <p:sp>
          <p:nvSpPr>
            <p:cNvPr id="2" name="Freeform 2"/>
            <p:cNvSpPr/>
            <p:nvPr/>
          </p:nvSpPr>
          <p:spPr>
            <a:xfrm>
              <a:off x="1841588" y="1181145"/>
              <a:ext cx="2790342" cy="6764466"/>
            </a:xfrm>
            <a:custGeom>
              <a:avLst/>
              <a:gdLst/>
              <a:ahLst/>
              <a:cxnLst/>
              <a:rect l="l" t="t" r="r" b="b"/>
              <a:pathLst>
                <a:path w="2790342" h="6764466">
                  <a:moveTo>
                    <a:pt x="0" y="0"/>
                  </a:moveTo>
                  <a:lnTo>
                    <a:pt x="2790342" y="0"/>
                  </a:lnTo>
                  <a:lnTo>
                    <a:pt x="2790342" y="6764466"/>
                  </a:lnTo>
                  <a:lnTo>
                    <a:pt x="0" y="676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5696575" y="1181145"/>
              <a:ext cx="2893296" cy="6764466"/>
            </a:xfrm>
            <a:custGeom>
              <a:avLst/>
              <a:gdLst/>
              <a:ahLst/>
              <a:cxnLst/>
              <a:rect l="l" t="t" r="r" b="b"/>
              <a:pathLst>
                <a:path w="2893296" h="6764466">
                  <a:moveTo>
                    <a:pt x="0" y="0"/>
                  </a:moveTo>
                  <a:lnTo>
                    <a:pt x="2893296" y="0"/>
                  </a:lnTo>
                  <a:lnTo>
                    <a:pt x="2893296" y="6764466"/>
                  </a:lnTo>
                  <a:lnTo>
                    <a:pt x="0" y="676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563488" y="1181145"/>
              <a:ext cx="2781836" cy="6764466"/>
            </a:xfrm>
            <a:custGeom>
              <a:avLst/>
              <a:gdLst/>
              <a:ahLst/>
              <a:cxnLst/>
              <a:rect l="l" t="t" r="r" b="b"/>
              <a:pathLst>
                <a:path w="2781836" h="6764466">
                  <a:moveTo>
                    <a:pt x="0" y="0"/>
                  </a:moveTo>
                  <a:lnTo>
                    <a:pt x="2781836" y="0"/>
                  </a:lnTo>
                  <a:lnTo>
                    <a:pt x="2781836" y="6764466"/>
                  </a:lnTo>
                  <a:lnTo>
                    <a:pt x="0" y="676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316874" y="1181145"/>
              <a:ext cx="3129537" cy="6764466"/>
            </a:xfrm>
            <a:custGeom>
              <a:avLst/>
              <a:gdLst/>
              <a:ahLst/>
              <a:cxnLst/>
              <a:rect l="l" t="t" r="r" b="b"/>
              <a:pathLst>
                <a:path w="3129537" h="6764466">
                  <a:moveTo>
                    <a:pt x="0" y="0"/>
                  </a:moveTo>
                  <a:lnTo>
                    <a:pt x="3129538" y="0"/>
                  </a:lnTo>
                  <a:lnTo>
                    <a:pt x="3129538" y="6764466"/>
                  </a:lnTo>
                  <a:lnTo>
                    <a:pt x="0" y="676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186623" y="8267700"/>
            <a:ext cx="6753730" cy="112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8"/>
              </a:lnSpc>
              <a:spcBef>
                <a:spcPct val="0"/>
              </a:spcBef>
            </a:pPr>
            <a:r>
              <a:rPr lang="en-US" sz="3191" b="1" spc="-127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Initial Prototype: Laser Cut Plywood</a:t>
            </a:r>
          </a:p>
          <a:p>
            <a:pPr algn="ctr">
              <a:lnSpc>
                <a:spcPts val="4468"/>
              </a:lnSpc>
              <a:spcBef>
                <a:spcPct val="0"/>
              </a:spcBef>
            </a:pPr>
            <a:r>
              <a:rPr lang="en-US" sz="3191" b="1" spc="-127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That can support 3kgs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103251">
            <a:off x="-7515554" y="-1789621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15678" y="7703820"/>
            <a:ext cx="1530076" cy="5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8086252" y="3317071"/>
            <a:ext cx="1530076" cy="5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297692" y="7703820"/>
            <a:ext cx="1530076" cy="5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420ECB-5DEC-491D-AF3D-79B47C1D2BBE}"/>
              </a:ext>
            </a:extLst>
          </p:cNvPr>
          <p:cNvGrpSpPr/>
          <p:nvPr/>
        </p:nvGrpSpPr>
        <p:grpSpPr>
          <a:xfrm>
            <a:off x="2622327" y="-3926468"/>
            <a:ext cx="19622676" cy="12961149"/>
            <a:chOff x="2622327" y="-3926468"/>
            <a:chExt cx="19622676" cy="12961149"/>
          </a:xfrm>
        </p:grpSpPr>
        <p:sp>
          <p:nvSpPr>
            <p:cNvPr id="3" name="Freeform 3"/>
            <p:cNvSpPr/>
            <p:nvPr/>
          </p:nvSpPr>
          <p:spPr>
            <a:xfrm rot="-7047732">
              <a:off x="11317776" y="-4264423"/>
              <a:ext cx="10589272" cy="11265182"/>
            </a:xfrm>
            <a:custGeom>
              <a:avLst/>
              <a:gdLst/>
              <a:ahLst/>
              <a:cxnLst/>
              <a:rect l="l" t="t" r="r" b="b"/>
              <a:pathLst>
                <a:path w="10589272" h="11265182">
                  <a:moveTo>
                    <a:pt x="0" y="0"/>
                  </a:moveTo>
                  <a:lnTo>
                    <a:pt x="10589271" y="0"/>
                  </a:lnTo>
                  <a:lnTo>
                    <a:pt x="10589271" y="11265183"/>
                  </a:lnTo>
                  <a:lnTo>
                    <a:pt x="0" y="11265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5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>
              <a:off x="6094254" y="-1082255"/>
              <a:ext cx="6645009" cy="13588864"/>
            </a:xfrm>
            <a:custGeom>
              <a:avLst/>
              <a:gdLst/>
              <a:ahLst/>
              <a:cxnLst/>
              <a:rect l="l" t="t" r="r" b="b"/>
              <a:pathLst>
                <a:path w="6645009" h="13588864">
                  <a:moveTo>
                    <a:pt x="0" y="0"/>
                  </a:moveTo>
                  <a:lnTo>
                    <a:pt x="6645009" y="0"/>
                  </a:lnTo>
                  <a:lnTo>
                    <a:pt x="6645009" y="13588865"/>
                  </a:lnTo>
                  <a:lnTo>
                    <a:pt x="0" y="13588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3171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8303987" y="2835998"/>
              <a:ext cx="1346754" cy="1346754"/>
            </a:xfrm>
            <a:custGeom>
              <a:avLst/>
              <a:gdLst/>
              <a:ahLst/>
              <a:cxnLst/>
              <a:rect l="l" t="t" r="r" b="b"/>
              <a:pathLst>
                <a:path w="1346754" h="1346754">
                  <a:moveTo>
                    <a:pt x="0" y="0"/>
                  </a:moveTo>
                  <a:lnTo>
                    <a:pt x="1346754" y="0"/>
                  </a:lnTo>
                  <a:lnTo>
                    <a:pt x="1346754" y="1346754"/>
                  </a:lnTo>
                  <a:lnTo>
                    <a:pt x="0" y="1346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171666" y="7290982"/>
              <a:ext cx="1085234" cy="1108796"/>
            </a:xfrm>
            <a:custGeom>
              <a:avLst/>
              <a:gdLst/>
              <a:ahLst/>
              <a:cxnLst/>
              <a:rect l="l" t="t" r="r" b="b"/>
              <a:pathLst>
                <a:path w="1085234" h="1108796">
                  <a:moveTo>
                    <a:pt x="0" y="0"/>
                  </a:moveTo>
                  <a:lnTo>
                    <a:pt x="1085234" y="0"/>
                  </a:lnTo>
                  <a:lnTo>
                    <a:pt x="1085234" y="1108796"/>
                  </a:lnTo>
                  <a:lnTo>
                    <a:pt x="0" y="1108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534341" y="7210513"/>
              <a:ext cx="1269734" cy="1269734"/>
            </a:xfrm>
            <a:custGeom>
              <a:avLst/>
              <a:gdLst/>
              <a:ahLst/>
              <a:cxnLst/>
              <a:rect l="l" t="t" r="r" b="b"/>
              <a:pathLst>
                <a:path w="1269734" h="1269734">
                  <a:moveTo>
                    <a:pt x="0" y="0"/>
                  </a:moveTo>
                  <a:lnTo>
                    <a:pt x="1269734" y="0"/>
                  </a:lnTo>
                  <a:lnTo>
                    <a:pt x="1269734" y="1269734"/>
                  </a:lnTo>
                  <a:lnTo>
                    <a:pt x="0" y="1269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4169207" y="5637961"/>
            <a:ext cx="2418429" cy="148434"/>
            <a:chOff x="0" y="0"/>
            <a:chExt cx="636952" cy="390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6952" cy="39094"/>
            </a:xfrm>
            <a:custGeom>
              <a:avLst/>
              <a:gdLst/>
              <a:ahLst/>
              <a:cxnLst/>
              <a:rect l="l" t="t" r="r" b="b"/>
              <a:pathLst>
                <a:path w="636952" h="39094">
                  <a:moveTo>
                    <a:pt x="0" y="0"/>
                  </a:moveTo>
                  <a:lnTo>
                    <a:pt x="636952" y="0"/>
                  </a:lnTo>
                  <a:lnTo>
                    <a:pt x="636952" y="39094"/>
                  </a:lnTo>
                  <a:lnTo>
                    <a:pt x="0" y="39094"/>
                  </a:lnTo>
                  <a:close/>
                </a:path>
              </a:pathLst>
            </a:custGeom>
            <a:solidFill>
              <a:srgbClr val="000E1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36952" cy="77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1563" t="-10468" r="-34399" b="-1034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9025157"/>
            <a:ext cx="5770479" cy="7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1" b="1" spc="-186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Mechanical Structure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99942" y="1466002"/>
            <a:ext cx="6832369" cy="83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1"/>
              </a:lnSpc>
            </a:pPr>
            <a:r>
              <a:rPr lang="en-US" sz="4965" b="1" spc="-198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66499" y="9025157"/>
            <a:ext cx="7249114" cy="7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1" b="1" spc="-186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AI/ML Driven Interactions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47732">
            <a:off x="9231546" y="-3669847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62754" y="4121950"/>
            <a:ext cx="10762493" cy="147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1"/>
              </a:lnSpc>
            </a:pPr>
            <a:r>
              <a:rPr lang="en-US" sz="8693" b="1" spc="-347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4" name="Freeform 4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563" t="-10468" r="-34399" b="-1034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853837">
            <a:off x="-7729996" y="-7090329"/>
            <a:ext cx="14220834" cy="12568260"/>
          </a:xfrm>
          <a:custGeom>
            <a:avLst/>
            <a:gdLst/>
            <a:ahLst/>
            <a:cxnLst/>
            <a:rect l="l" t="t" r="r" b="b"/>
            <a:pathLst>
              <a:path w="14220834" h="12568260">
                <a:moveTo>
                  <a:pt x="0" y="0"/>
                </a:moveTo>
                <a:lnTo>
                  <a:pt x="14220834" y="0"/>
                </a:lnTo>
                <a:lnTo>
                  <a:pt x="14220834" y="12568260"/>
                </a:lnTo>
                <a:lnTo>
                  <a:pt x="0" y="12568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-11798" r="-11798" b="-39674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56756" y="639798"/>
            <a:ext cx="10574488" cy="130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8"/>
              </a:lnSpc>
            </a:pPr>
            <a:r>
              <a:rPr lang="en-US" sz="7684" b="1" spc="-307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96703" y="1934279"/>
            <a:ext cx="9694594" cy="121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5"/>
              </a:lnSpc>
              <a:spcBef>
                <a:spcPct val="0"/>
              </a:spcBef>
            </a:pPr>
            <a:r>
              <a:rPr lang="en-US" sz="4013" b="1">
                <a:solidFill>
                  <a:srgbClr val="FDFBFB"/>
                </a:solidFill>
                <a:latin typeface="Cardo Bold"/>
                <a:ea typeface="Cardo Bold"/>
                <a:cs typeface="Cardo Bold"/>
                <a:sym typeface="Cardo Bold"/>
              </a:rPr>
              <a:t>Ability to move from point A to point B on its own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8425" y="4240002"/>
            <a:ext cx="13951149" cy="164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Simultaneous Localisation and Mapping </a:t>
            </a:r>
            <a:r>
              <a:rPr lang="en-US" sz="5072" b="1">
                <a:solidFill>
                  <a:srgbClr val="01CABD"/>
                </a:solidFill>
                <a:latin typeface="Cardo Bold"/>
                <a:ea typeface="Cardo Bold"/>
                <a:cs typeface="Cardo Bold"/>
                <a:sym typeface="Cardo Bold"/>
              </a:rPr>
              <a:t>(SLAM)</a:t>
            </a:r>
          </a:p>
        </p:txBody>
      </p:sp>
      <p:sp>
        <p:nvSpPr>
          <p:cNvPr id="5" name="AutoShape 5"/>
          <p:cNvSpPr/>
          <p:nvPr/>
        </p:nvSpPr>
        <p:spPr>
          <a:xfrm>
            <a:off x="6406508" y="6657619"/>
            <a:ext cx="56768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6386041" y="6637152"/>
            <a:ext cx="0" cy="72728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12054186" y="6637152"/>
            <a:ext cx="0" cy="72728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9182446" y="6362933"/>
            <a:ext cx="0" cy="294686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901760" y="7631001"/>
            <a:ext cx="2968562" cy="66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66"/>
              </a:lnSpc>
              <a:spcBef>
                <a:spcPct val="0"/>
              </a:spcBef>
            </a:pPr>
            <a:r>
              <a:rPr lang="en-US" sz="4128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Localisation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80575" y="7631001"/>
            <a:ext cx="2605665" cy="68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65"/>
              </a:lnSpc>
              <a:spcBef>
                <a:spcPct val="0"/>
              </a:spcBef>
            </a:pPr>
            <a:r>
              <a:rPr lang="en-US" sz="4281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Mapping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63" t="-10468" r="-34399" b="-1034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571207" y="2636939"/>
            <a:ext cx="10176296" cy="572416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1535" y="3965962"/>
            <a:ext cx="5090325" cy="94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8"/>
              </a:lnSpc>
              <a:spcBef>
                <a:spcPct val="0"/>
              </a:spcBef>
            </a:pPr>
            <a:r>
              <a:rPr lang="en-US" sz="5506" spc="-22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Laser Based SLAM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0497" y="4980017"/>
            <a:ext cx="6636122" cy="307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284" lvl="1" indent="-339142" algn="l">
              <a:lnSpc>
                <a:spcPts val="6283"/>
              </a:lnSpc>
              <a:buFont typeface="Arial"/>
              <a:buChar char="•"/>
            </a:pPr>
            <a:r>
              <a:rPr lang="en-US" sz="3141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Point Cloud Generation</a:t>
            </a:r>
          </a:p>
          <a:p>
            <a:pPr marL="678284" lvl="1" indent="-339142" algn="l">
              <a:lnSpc>
                <a:spcPts val="6283"/>
              </a:lnSpc>
              <a:buFont typeface="Arial"/>
              <a:buChar char="•"/>
            </a:pPr>
            <a:r>
              <a:rPr lang="en-US" sz="3141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Use of Lidar Technology</a:t>
            </a:r>
          </a:p>
          <a:p>
            <a:pPr marL="678284" lvl="1" indent="-339142" algn="l">
              <a:lnSpc>
                <a:spcPts val="6283"/>
              </a:lnSpc>
              <a:buFont typeface="Arial"/>
              <a:buChar char="•"/>
            </a:pPr>
            <a:r>
              <a:rPr lang="en-US" sz="3141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High Precision</a:t>
            </a:r>
          </a:p>
          <a:p>
            <a:pPr marL="678284" lvl="1" indent="-339142" algn="l">
              <a:lnSpc>
                <a:spcPts val="6283"/>
              </a:lnSpc>
              <a:buFont typeface="Arial"/>
              <a:buChar char="•"/>
            </a:pPr>
            <a:r>
              <a:rPr lang="en-US" sz="3141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Independent of light Conditions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1535" y="2633593"/>
            <a:ext cx="3949065" cy="1161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b="1" spc="-267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Approach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56756" y="639798"/>
            <a:ext cx="10574488" cy="130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8"/>
              </a:lnSpc>
            </a:pPr>
            <a:r>
              <a:rPr lang="en-US" sz="7684" b="1" spc="-307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7" name="Freeform 7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563" t="-10468" r="-34399" b="-1034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56756" y="639798"/>
            <a:ext cx="10574488" cy="130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8"/>
              </a:lnSpc>
            </a:pPr>
            <a:r>
              <a:rPr lang="en-US" sz="7684" b="1" spc="-307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96703" y="1934279"/>
            <a:ext cx="9694594" cy="121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5"/>
              </a:lnSpc>
              <a:spcBef>
                <a:spcPct val="0"/>
              </a:spcBef>
            </a:pPr>
            <a:r>
              <a:rPr lang="en-US" sz="4013" b="1">
                <a:solidFill>
                  <a:srgbClr val="FDFBFB"/>
                </a:solidFill>
                <a:latin typeface="Cardo Bold"/>
                <a:ea typeface="Cardo Bold"/>
                <a:cs typeface="Cardo Bold"/>
                <a:sym typeface="Cardo Bold"/>
              </a:rPr>
              <a:t>Ability to move from point A to point B on its own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51468" y="4348985"/>
            <a:ext cx="12985063" cy="76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37"/>
              </a:lnSpc>
              <a:spcBef>
                <a:spcPct val="0"/>
              </a:spcBef>
            </a:pPr>
            <a:r>
              <a:rPr lang="en-US" sz="4721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Navigation Algorithms</a:t>
            </a:r>
          </a:p>
        </p:txBody>
      </p:sp>
      <p:sp>
        <p:nvSpPr>
          <p:cNvPr id="5" name="Freeform 5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63" t="-10468" r="-34399" b="-1034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56756" y="639798"/>
            <a:ext cx="10574488" cy="130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8"/>
              </a:lnSpc>
            </a:pPr>
            <a:r>
              <a:rPr lang="en-US" sz="7684" b="1" spc="-307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96703" y="1934279"/>
            <a:ext cx="9694594" cy="121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5"/>
              </a:lnSpc>
              <a:spcBef>
                <a:spcPct val="0"/>
              </a:spcBef>
            </a:pPr>
            <a:r>
              <a:rPr lang="en-US" sz="4013" b="1">
                <a:solidFill>
                  <a:srgbClr val="FDFBFB"/>
                </a:solidFill>
                <a:latin typeface="Cardo Bold"/>
                <a:ea typeface="Cardo Bold"/>
                <a:cs typeface="Cardo Bold"/>
                <a:sym typeface="Cardo Bold"/>
              </a:rPr>
              <a:t>Ability to move from point A to point B on its own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7966" y="4622039"/>
            <a:ext cx="17602647" cy="102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20"/>
              </a:lnSpc>
              <a:spcBef>
                <a:spcPct val="0"/>
              </a:spcBef>
            </a:pPr>
            <a:r>
              <a:rPr lang="en-US" sz="6400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Navigation Algorithms</a:t>
            </a:r>
          </a:p>
        </p:txBody>
      </p:sp>
      <p:sp>
        <p:nvSpPr>
          <p:cNvPr id="5" name="AutoShape 5"/>
          <p:cNvSpPr/>
          <p:nvPr/>
        </p:nvSpPr>
        <p:spPr>
          <a:xfrm>
            <a:off x="6305550" y="6495562"/>
            <a:ext cx="567689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6338744" y="6456044"/>
            <a:ext cx="0" cy="72728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12006889" y="6456044"/>
            <a:ext cx="0" cy="72728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V="1">
            <a:off x="9135149" y="6181826"/>
            <a:ext cx="0" cy="294686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249406" y="7449894"/>
            <a:ext cx="4338069" cy="133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66"/>
              </a:lnSpc>
              <a:spcBef>
                <a:spcPct val="0"/>
              </a:spcBef>
            </a:pPr>
            <a:r>
              <a:rPr lang="en-US" sz="4128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Dijkstra’s</a:t>
            </a:r>
          </a:p>
          <a:p>
            <a:pPr marL="0" lvl="0" indent="0" algn="ctr">
              <a:lnSpc>
                <a:spcPts val="5366"/>
              </a:lnSpc>
              <a:spcBef>
                <a:spcPct val="0"/>
              </a:spcBef>
            </a:pPr>
            <a:r>
              <a:rPr lang="en-US" sz="4128" b="1" u="none" strike="noStrike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(NavFnPlanner)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5149" y="7145234"/>
            <a:ext cx="4856148" cy="139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65"/>
              </a:lnSpc>
              <a:spcBef>
                <a:spcPct val="0"/>
              </a:spcBef>
            </a:pPr>
            <a:r>
              <a:rPr lang="en-US" sz="4281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A* and Hybrid-A*</a:t>
            </a:r>
          </a:p>
          <a:p>
            <a:pPr marL="0" lvl="0" indent="0" algn="ctr">
              <a:lnSpc>
                <a:spcPts val="5565"/>
              </a:lnSpc>
              <a:spcBef>
                <a:spcPct val="0"/>
              </a:spcBef>
            </a:pPr>
            <a:r>
              <a:rPr lang="en-US" sz="4281" b="1" u="none" strike="noStrike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(SmacPlanner)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63" t="-10468" r="-34399" b="-1034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99" r="-13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851672" y="6352574"/>
            <a:ext cx="2751104" cy="2751093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3628" b="-1362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306169" y="6352574"/>
            <a:ext cx="2751104" cy="275109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4401" t="-288714" r="-174969" b="-19711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550741" y="6307062"/>
            <a:ext cx="2751104" cy="275109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 flipH="1"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0" y="3175025"/>
                  </a:moveTo>
                  <a:cubicBezTo>
                    <a:pt x="0" y="4928451"/>
                    <a:pt x="1421524" y="6349975"/>
                    <a:pt x="3175000" y="6349975"/>
                  </a:cubicBezTo>
                  <a:cubicBezTo>
                    <a:pt x="4928502" y="6349975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8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5478" t="-54564" r="-25775" b="-3377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685224" y="6307062"/>
            <a:ext cx="2751104" cy="2751093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 rot="768085">
              <a:off x="-309604" y="-309610"/>
              <a:ext cx="6969206" cy="6969195"/>
            </a:xfrm>
            <a:custGeom>
              <a:avLst/>
              <a:gdLst/>
              <a:ahLst/>
              <a:cxnLst/>
              <a:rect l="l" t="t" r="r" b="b"/>
              <a:pathLst>
                <a:path w="6969206" h="6969195">
                  <a:moveTo>
                    <a:pt x="6580694" y="2781141"/>
                  </a:moveTo>
                  <a:cubicBezTo>
                    <a:pt x="6969205" y="4490984"/>
                    <a:pt x="5897986" y="6192145"/>
                    <a:pt x="4188094" y="6580667"/>
                  </a:cubicBezTo>
                  <a:cubicBezTo>
                    <a:pt x="2478178" y="6969195"/>
                    <a:pt x="777042" y="5897970"/>
                    <a:pt x="388531" y="4188128"/>
                  </a:cubicBezTo>
                  <a:cubicBezTo>
                    <a:pt x="0" y="2478199"/>
                    <a:pt x="1071197" y="777056"/>
                    <a:pt x="2781114" y="388528"/>
                  </a:cubicBezTo>
                  <a:cubicBezTo>
                    <a:pt x="4491030" y="0"/>
                    <a:pt x="6192163" y="1071213"/>
                    <a:pt x="6580694" y="2781141"/>
                  </a:cubicBezTo>
                  <a:close/>
                </a:path>
              </a:pathLst>
            </a:custGeom>
            <a:blipFill>
              <a:blip r:embed="rId7"/>
              <a:stretch>
                <a:fillRect l="-34206" r="-57017" b="-10842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4892696" y="3876485"/>
            <a:ext cx="8502607" cy="149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sz="4352" b="1" spc="8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Supervisor:</a:t>
            </a:r>
          </a:p>
          <a:p>
            <a:pPr algn="ctr">
              <a:lnSpc>
                <a:spcPts val="6093"/>
              </a:lnSpc>
            </a:pPr>
            <a:r>
              <a:rPr lang="en-US" sz="4352" b="1" spc="87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CDRE Dr Attaullah Memon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95074" y="9195903"/>
            <a:ext cx="2308827" cy="75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 b="1" spc="44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Abdul Rafey Beig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12357" y="9223826"/>
            <a:ext cx="2429733" cy="37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2229" b="1" spc="44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Khadeeja Khan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0897" y="9175930"/>
            <a:ext cx="2661649" cy="754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2229" b="1" spc="44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Hassaan Muhammad Khan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29832" y="9175930"/>
            <a:ext cx="2429733" cy="76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1"/>
              </a:lnSpc>
            </a:pPr>
            <a:r>
              <a:rPr lang="en-US" sz="2229" b="1" spc="44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Narmeen Sabah Siddiqui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68566" y="1653243"/>
            <a:ext cx="3526508" cy="148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3"/>
              </a:lnSpc>
              <a:spcBef>
                <a:spcPct val="0"/>
              </a:spcBef>
            </a:pPr>
            <a:r>
              <a:rPr lang="en-US" sz="9226" b="1">
                <a:solidFill>
                  <a:srgbClr val="00C9FF"/>
                </a:solidFill>
                <a:latin typeface="Cardo Bold"/>
                <a:ea typeface="Cardo Bold"/>
                <a:cs typeface="Cardo Bold"/>
                <a:sym typeface="Cardo Bold"/>
              </a:rPr>
              <a:t>Team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47244" y="1653243"/>
            <a:ext cx="4977494" cy="148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993"/>
              </a:lnSpc>
              <a:spcBef>
                <a:spcPct val="0"/>
              </a:spcBef>
            </a:pPr>
            <a:r>
              <a:rPr lang="en-US" sz="9226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Project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20" name="Freeform 20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1563" t="-10468" r="-34399" b="-1034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8652" y="3965962"/>
            <a:ext cx="5458166" cy="93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8"/>
              </a:lnSpc>
              <a:spcBef>
                <a:spcPct val="0"/>
              </a:spcBef>
            </a:pPr>
            <a:r>
              <a:rPr lang="en-US" sz="5506" spc="-22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Dijkstra’s Algorithm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1535" y="4980017"/>
            <a:ext cx="6488192" cy="307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284" lvl="1" indent="-339142" algn="l">
              <a:lnSpc>
                <a:spcPts val="6283"/>
              </a:lnSpc>
              <a:buFont typeface="Arial"/>
              <a:buChar char="•"/>
            </a:pPr>
            <a:r>
              <a:rPr lang="en-US" sz="3141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Conservative Path Planning</a:t>
            </a:r>
          </a:p>
          <a:p>
            <a:pPr marL="678284" lvl="1" indent="-339142" algn="l">
              <a:lnSpc>
                <a:spcPts val="6283"/>
              </a:lnSpc>
              <a:buFont typeface="Arial"/>
              <a:buChar char="•"/>
            </a:pPr>
            <a:r>
              <a:rPr lang="en-US" sz="3141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Higher Safety Margins</a:t>
            </a:r>
          </a:p>
          <a:p>
            <a:pPr marL="678284" lvl="1" indent="-339142" algn="l">
              <a:lnSpc>
                <a:spcPts val="6283"/>
              </a:lnSpc>
              <a:buFont typeface="Arial"/>
              <a:buChar char="•"/>
            </a:pPr>
            <a:r>
              <a:rPr lang="en-US" sz="3141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Predictable and Stable Behavior</a:t>
            </a:r>
          </a:p>
          <a:p>
            <a:pPr marL="678284" lvl="1" indent="-339142" algn="l">
              <a:lnSpc>
                <a:spcPts val="6283"/>
              </a:lnSpc>
              <a:buFont typeface="Arial"/>
              <a:buChar char="•"/>
            </a:pPr>
            <a:r>
              <a:rPr lang="en-US" sz="3141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Better Integration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1535" y="2633592"/>
            <a:ext cx="4177665" cy="1161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b="1" spc="-267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Approach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56756" y="639798"/>
            <a:ext cx="10574488" cy="130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8"/>
              </a:lnSpc>
            </a:pPr>
            <a:r>
              <a:rPr lang="en-US" sz="7684" b="1" spc="-307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6" name="Freeform 6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63" t="-10468" r="-34399" b="-1034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147139" y="2450958"/>
            <a:ext cx="9302661" cy="6807342"/>
            <a:chOff x="0" y="0"/>
            <a:chExt cx="12403547" cy="90764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81806" cy="9076456"/>
            </a:xfrm>
            <a:custGeom>
              <a:avLst/>
              <a:gdLst/>
              <a:ahLst/>
              <a:cxnLst/>
              <a:rect l="l" t="t" r="r" b="b"/>
              <a:pathLst>
                <a:path w="12081806" h="9076456">
                  <a:moveTo>
                    <a:pt x="0" y="0"/>
                  </a:moveTo>
                  <a:lnTo>
                    <a:pt x="12081806" y="0"/>
                  </a:lnTo>
                  <a:lnTo>
                    <a:pt x="12081806" y="9076456"/>
                  </a:lnTo>
                  <a:lnTo>
                    <a:pt x="0" y="9076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060147" y="7729564"/>
              <a:ext cx="1284255" cy="4981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19"/>
                </a:lnSpc>
                <a:spcBef>
                  <a:spcPct val="0"/>
                </a:spcBef>
              </a:pPr>
              <a:r>
                <a:rPr lang="en-US" sz="2156" b="1" spc="-86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start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007317" y="7729564"/>
              <a:ext cx="1094215" cy="4981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19"/>
                </a:lnSpc>
                <a:spcBef>
                  <a:spcPct val="0"/>
                </a:spcBef>
              </a:pPr>
              <a:r>
                <a:rPr lang="en-US" sz="2156" b="1" spc="-86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93259" y="8391664"/>
              <a:ext cx="1352688" cy="487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19"/>
                </a:lnSpc>
                <a:spcBef>
                  <a:spcPct val="0"/>
                </a:spcBef>
              </a:pPr>
              <a:r>
                <a:rPr lang="en-US" sz="2156" spc="-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path C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396300" y="8391663"/>
              <a:ext cx="1152211" cy="4879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19"/>
                </a:lnSpc>
                <a:spcBef>
                  <a:spcPct val="0"/>
                </a:spcBef>
              </a:pPr>
              <a:r>
                <a:rPr lang="en-US" sz="2156" spc="-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path B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17184" y="8391664"/>
              <a:ext cx="1284255" cy="49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9"/>
                </a:lnSpc>
                <a:spcBef>
                  <a:spcPct val="0"/>
                </a:spcBef>
              </a:pPr>
              <a:r>
                <a:rPr lang="en-US" sz="2156" spc="-8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path 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448166" y="8391664"/>
              <a:ext cx="1955381" cy="4981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19"/>
                </a:lnSpc>
                <a:spcBef>
                  <a:spcPct val="0"/>
                </a:spcBef>
              </a:pPr>
              <a:r>
                <a:rPr lang="en-US" sz="2156" spc="-8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Obstacles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7178745" y="5789986"/>
            <a:ext cx="814946" cy="70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 flipV="1">
            <a:off x="8859598" y="6863043"/>
            <a:ext cx="0" cy="84699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 flipV="1">
            <a:off x="3786424" y="3862421"/>
            <a:ext cx="0" cy="431402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 flipV="1">
            <a:off x="3786069" y="3862421"/>
            <a:ext cx="318972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63" t="-10468" r="-34399" b="-1034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44041" y="7710033"/>
            <a:ext cx="2672284" cy="2021448"/>
          </a:xfrm>
          <a:custGeom>
            <a:avLst/>
            <a:gdLst/>
            <a:ahLst/>
            <a:cxnLst/>
            <a:rect l="l" t="t" r="r" b="b"/>
            <a:pathLst>
              <a:path w="2672284" h="2021448">
                <a:moveTo>
                  <a:pt x="0" y="0"/>
                </a:moveTo>
                <a:lnTo>
                  <a:pt x="2672284" y="0"/>
                </a:lnTo>
                <a:lnTo>
                  <a:pt x="2672284" y="2021448"/>
                </a:lnTo>
                <a:lnTo>
                  <a:pt x="0" y="2021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37" t="-14602" r="-13792" b="-14814"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7915752" y="4155250"/>
            <a:ext cx="3962615" cy="2903433"/>
          </a:xfrm>
          <a:custGeom>
            <a:avLst/>
            <a:gdLst/>
            <a:ahLst/>
            <a:cxnLst/>
            <a:rect l="l" t="t" r="r" b="b"/>
            <a:pathLst>
              <a:path w="3962615" h="2903433">
                <a:moveTo>
                  <a:pt x="0" y="0"/>
                </a:moveTo>
                <a:lnTo>
                  <a:pt x="3962615" y="0"/>
                </a:lnTo>
                <a:lnTo>
                  <a:pt x="3962615" y="2903433"/>
                </a:lnTo>
                <a:lnTo>
                  <a:pt x="0" y="2903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004" t="-17388" r="-22798" b="-2196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963486" y="2379781"/>
            <a:ext cx="2317054" cy="1995238"/>
          </a:xfrm>
          <a:custGeom>
            <a:avLst/>
            <a:gdLst/>
            <a:ahLst/>
            <a:cxnLst/>
            <a:rect l="l" t="t" r="r" b="b"/>
            <a:pathLst>
              <a:path w="2317054" h="1995238">
                <a:moveTo>
                  <a:pt x="0" y="0"/>
                </a:moveTo>
                <a:lnTo>
                  <a:pt x="2317054" y="0"/>
                </a:lnTo>
                <a:lnTo>
                  <a:pt x="2317054" y="1995237"/>
                </a:lnTo>
                <a:lnTo>
                  <a:pt x="0" y="1995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52" t="-10210" b="-11205"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6358278" y="4177675"/>
            <a:ext cx="2108" cy="164179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4111813" y="4484487"/>
            <a:ext cx="3066932" cy="2244958"/>
          </a:xfrm>
          <a:custGeom>
            <a:avLst/>
            <a:gdLst/>
            <a:ahLst/>
            <a:cxnLst/>
            <a:rect l="l" t="t" r="r" b="b"/>
            <a:pathLst>
              <a:path w="3066932" h="2244958">
                <a:moveTo>
                  <a:pt x="0" y="0"/>
                </a:moveTo>
                <a:lnTo>
                  <a:pt x="3066932" y="0"/>
                </a:lnTo>
                <a:lnTo>
                  <a:pt x="3066932" y="2244959"/>
                </a:lnTo>
                <a:lnTo>
                  <a:pt x="0" y="2244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818" b="-197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166412" y="8469875"/>
            <a:ext cx="1240025" cy="897713"/>
            <a:chOff x="0" y="0"/>
            <a:chExt cx="379353" cy="274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9353" cy="274632"/>
            </a:xfrm>
            <a:custGeom>
              <a:avLst/>
              <a:gdLst/>
              <a:ahLst/>
              <a:cxnLst/>
              <a:rect l="l" t="t" r="r" b="b"/>
              <a:pathLst>
                <a:path w="379353" h="274632">
                  <a:moveTo>
                    <a:pt x="0" y="0"/>
                  </a:moveTo>
                  <a:lnTo>
                    <a:pt x="379353" y="0"/>
                  </a:lnTo>
                  <a:lnTo>
                    <a:pt x="379353" y="274632"/>
                  </a:lnTo>
                  <a:lnTo>
                    <a:pt x="0" y="274632"/>
                  </a:lnTo>
                  <a:close/>
                </a:path>
              </a:pathLst>
            </a:custGeom>
            <a:solidFill>
              <a:srgbClr val="D7DA5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379353" cy="331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Encoder 2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2222114" y="9054962"/>
            <a:ext cx="84324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flipV="1">
            <a:off x="5478777" y="6729477"/>
            <a:ext cx="8200" cy="218925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flipH="1">
            <a:off x="4389302" y="8926931"/>
            <a:ext cx="109767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5400000">
            <a:off x="372427" y="7269458"/>
            <a:ext cx="2869052" cy="2056221"/>
          </a:xfrm>
          <a:custGeom>
            <a:avLst/>
            <a:gdLst/>
            <a:ahLst/>
            <a:cxnLst/>
            <a:rect l="l" t="t" r="r" b="b"/>
            <a:pathLst>
              <a:path w="2869052" h="2056221">
                <a:moveTo>
                  <a:pt x="0" y="0"/>
                </a:moveTo>
                <a:lnTo>
                  <a:pt x="2869052" y="0"/>
                </a:lnTo>
                <a:lnTo>
                  <a:pt x="2869052" y="2056222"/>
                </a:lnTo>
                <a:lnTo>
                  <a:pt x="0" y="2056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245" t="-39945" r="-13808" b="-37332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444495" y="262189"/>
            <a:ext cx="7915177" cy="82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 b="1" spc="-193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 (Recap)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42024" y="1010069"/>
            <a:ext cx="4603952" cy="60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2"/>
              </a:lnSpc>
            </a:pPr>
            <a:r>
              <a:rPr lang="en-US" sz="3501" b="1" spc="-14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Hardware Connections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48659" y="7011058"/>
            <a:ext cx="702863" cy="307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9"/>
              </a:lnSpc>
              <a:spcBef>
                <a:spcPct val="0"/>
              </a:spcBef>
            </a:pPr>
            <a:r>
              <a:rPr lang="en-US" sz="1735" b="1" spc="-6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USB- 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74164" y="5331187"/>
            <a:ext cx="619527" cy="20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4"/>
              </a:lnSpc>
              <a:spcBef>
                <a:spcPct val="0"/>
              </a:spcBef>
            </a:pPr>
            <a:r>
              <a:rPr lang="en-US" sz="1224" b="1" spc="-48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USB A</a:t>
            </a:r>
          </a:p>
        </p:txBody>
      </p:sp>
      <p:sp>
        <p:nvSpPr>
          <p:cNvPr id="24" name="AutoShape 24"/>
          <p:cNvSpPr/>
          <p:nvPr/>
        </p:nvSpPr>
        <p:spPr>
          <a:xfrm flipH="1">
            <a:off x="4797339" y="3164659"/>
            <a:ext cx="225006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AutoShape 25"/>
          <p:cNvSpPr/>
          <p:nvPr/>
        </p:nvSpPr>
        <p:spPr>
          <a:xfrm flipH="1">
            <a:off x="2363471" y="3156238"/>
            <a:ext cx="92022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6" name="Group 26"/>
          <p:cNvGrpSpPr/>
          <p:nvPr/>
        </p:nvGrpSpPr>
        <p:grpSpPr>
          <a:xfrm>
            <a:off x="3194058" y="2640852"/>
            <a:ext cx="1240025" cy="897713"/>
            <a:chOff x="0" y="0"/>
            <a:chExt cx="379353" cy="27463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79353" cy="274632"/>
            </a:xfrm>
            <a:custGeom>
              <a:avLst/>
              <a:gdLst/>
              <a:ahLst/>
              <a:cxnLst/>
              <a:rect l="l" t="t" r="r" b="b"/>
              <a:pathLst>
                <a:path w="379353" h="274632">
                  <a:moveTo>
                    <a:pt x="0" y="0"/>
                  </a:moveTo>
                  <a:lnTo>
                    <a:pt x="379353" y="0"/>
                  </a:lnTo>
                  <a:lnTo>
                    <a:pt x="379353" y="274632"/>
                  </a:lnTo>
                  <a:lnTo>
                    <a:pt x="0" y="274632"/>
                  </a:lnTo>
                  <a:close/>
                </a:path>
              </a:pathLst>
            </a:custGeom>
            <a:solidFill>
              <a:srgbClr val="D7DA5E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379353" cy="331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Encoder 2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5400000">
            <a:off x="6094" y="2173830"/>
            <a:ext cx="2869052" cy="2286521"/>
          </a:xfrm>
          <a:custGeom>
            <a:avLst/>
            <a:gdLst/>
            <a:ahLst/>
            <a:cxnLst/>
            <a:rect l="l" t="t" r="r" b="b"/>
            <a:pathLst>
              <a:path w="2869052" h="2286521">
                <a:moveTo>
                  <a:pt x="0" y="0"/>
                </a:moveTo>
                <a:lnTo>
                  <a:pt x="2869052" y="0"/>
                </a:lnTo>
                <a:lnTo>
                  <a:pt x="2869052" y="2286520"/>
                </a:lnTo>
                <a:lnTo>
                  <a:pt x="0" y="22865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245" t="-25850" r="-13808" b="-33572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711213" y="4734715"/>
            <a:ext cx="384647" cy="22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4"/>
              </a:lnSpc>
              <a:spcBef>
                <a:spcPct val="0"/>
              </a:spcBef>
            </a:pPr>
            <a:r>
              <a:rPr lang="en-US" sz="1224" b="1" spc="-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PWM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86978" y="4375019"/>
            <a:ext cx="718030" cy="207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14"/>
              </a:lnSpc>
              <a:spcBef>
                <a:spcPct val="0"/>
              </a:spcBef>
            </a:pPr>
            <a:r>
              <a:rPr lang="en-US" sz="1224" b="1" spc="-48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PWM</a:t>
            </a:r>
          </a:p>
        </p:txBody>
      </p:sp>
      <p:sp>
        <p:nvSpPr>
          <p:cNvPr id="32" name="AutoShape 32"/>
          <p:cNvSpPr/>
          <p:nvPr/>
        </p:nvSpPr>
        <p:spPr>
          <a:xfrm flipH="1">
            <a:off x="6359332" y="4165337"/>
            <a:ext cx="604154" cy="12328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3352500" y="5686346"/>
            <a:ext cx="103694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 flipV="1">
            <a:off x="3347828" y="3586969"/>
            <a:ext cx="37" cy="208721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Freeform 35"/>
          <p:cNvSpPr/>
          <p:nvPr/>
        </p:nvSpPr>
        <p:spPr>
          <a:xfrm rot="5400000">
            <a:off x="11629325" y="4890441"/>
            <a:ext cx="1618081" cy="1249967"/>
          </a:xfrm>
          <a:custGeom>
            <a:avLst/>
            <a:gdLst/>
            <a:ahLst/>
            <a:cxnLst/>
            <a:rect l="l" t="t" r="r" b="b"/>
            <a:pathLst>
              <a:path w="1618081" h="1249967">
                <a:moveTo>
                  <a:pt x="0" y="0"/>
                </a:moveTo>
                <a:lnTo>
                  <a:pt x="1618080" y="0"/>
                </a:lnTo>
                <a:lnTo>
                  <a:pt x="1618080" y="1249968"/>
                </a:lnTo>
                <a:lnTo>
                  <a:pt x="0" y="12499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AutoShape 36"/>
          <p:cNvSpPr/>
          <p:nvPr/>
        </p:nvSpPr>
        <p:spPr>
          <a:xfrm flipH="1">
            <a:off x="13129950" y="5523843"/>
            <a:ext cx="1342820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7" name="Freeform 37"/>
          <p:cNvSpPr/>
          <p:nvPr/>
        </p:nvSpPr>
        <p:spPr>
          <a:xfrm>
            <a:off x="15951337" y="4678917"/>
            <a:ext cx="2039304" cy="1544772"/>
          </a:xfrm>
          <a:custGeom>
            <a:avLst/>
            <a:gdLst/>
            <a:ahLst/>
            <a:cxnLst/>
            <a:rect l="l" t="t" r="r" b="b"/>
            <a:pathLst>
              <a:path w="2039304" h="1544772">
                <a:moveTo>
                  <a:pt x="0" y="0"/>
                </a:moveTo>
                <a:lnTo>
                  <a:pt x="2039303" y="0"/>
                </a:lnTo>
                <a:lnTo>
                  <a:pt x="2039303" y="1544773"/>
                </a:lnTo>
                <a:lnTo>
                  <a:pt x="0" y="1544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15872139" y="6456852"/>
            <a:ext cx="2020141" cy="545186"/>
            <a:chOff x="0" y="0"/>
            <a:chExt cx="532054" cy="14358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32054" cy="143588"/>
            </a:xfrm>
            <a:custGeom>
              <a:avLst/>
              <a:gdLst/>
              <a:ahLst/>
              <a:cxnLst/>
              <a:rect l="l" t="t" r="r" b="b"/>
              <a:pathLst>
                <a:path w="532054" h="143588">
                  <a:moveTo>
                    <a:pt x="0" y="0"/>
                  </a:moveTo>
                  <a:lnTo>
                    <a:pt x="532054" y="0"/>
                  </a:lnTo>
                  <a:lnTo>
                    <a:pt x="532054" y="143588"/>
                  </a:lnTo>
                  <a:lnTo>
                    <a:pt x="0" y="1435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532054" cy="200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60"/>
                </a:lnSpc>
              </a:pPr>
              <a:r>
                <a:rPr lang="en-US" sz="1900" b="1" spc="-7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Host Computer</a:t>
              </a:r>
            </a:p>
          </p:txBody>
        </p:sp>
      </p:grpSp>
      <p:sp>
        <p:nvSpPr>
          <p:cNvPr id="41" name="Freeform 41"/>
          <p:cNvSpPr/>
          <p:nvPr/>
        </p:nvSpPr>
        <p:spPr>
          <a:xfrm rot="-5400000">
            <a:off x="14438115" y="4935673"/>
            <a:ext cx="1618081" cy="1249967"/>
          </a:xfrm>
          <a:custGeom>
            <a:avLst/>
            <a:gdLst/>
            <a:ahLst/>
            <a:cxnLst/>
            <a:rect l="l" t="t" r="r" b="b"/>
            <a:pathLst>
              <a:path w="1618081" h="1249967">
                <a:moveTo>
                  <a:pt x="0" y="0"/>
                </a:moveTo>
                <a:lnTo>
                  <a:pt x="1618081" y="0"/>
                </a:lnTo>
                <a:lnTo>
                  <a:pt x="1618081" y="1249967"/>
                </a:lnTo>
                <a:lnTo>
                  <a:pt x="0" y="12499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3472601" y="4763157"/>
            <a:ext cx="703586" cy="366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  <a:spcBef>
                <a:spcPct val="0"/>
              </a:spcBef>
            </a:pPr>
            <a:r>
              <a:rPr lang="en-US" sz="2177" b="1" spc="-87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SSH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33004" y="4500973"/>
            <a:ext cx="6182283" cy="2279691"/>
          </a:xfrm>
          <a:custGeom>
            <a:avLst/>
            <a:gdLst/>
            <a:ahLst/>
            <a:cxnLst/>
            <a:rect l="l" t="t" r="r" b="b"/>
            <a:pathLst>
              <a:path w="6182283" h="2279691">
                <a:moveTo>
                  <a:pt x="0" y="0"/>
                </a:moveTo>
                <a:lnTo>
                  <a:pt x="6182284" y="0"/>
                </a:lnTo>
                <a:lnTo>
                  <a:pt x="6182284" y="2279691"/>
                </a:lnTo>
                <a:lnTo>
                  <a:pt x="0" y="2279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t="-76570" b="-9461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2968751" y="2983816"/>
            <a:ext cx="4483614" cy="3192521"/>
          </a:xfrm>
          <a:custGeom>
            <a:avLst/>
            <a:gdLst/>
            <a:ahLst/>
            <a:cxnLst/>
            <a:rect l="l" t="t" r="r" b="b"/>
            <a:pathLst>
              <a:path w="4483614" h="3192521">
                <a:moveTo>
                  <a:pt x="0" y="0"/>
                </a:moveTo>
                <a:lnTo>
                  <a:pt x="4483614" y="0"/>
                </a:lnTo>
                <a:lnTo>
                  <a:pt x="4483614" y="3192522"/>
                </a:lnTo>
                <a:lnTo>
                  <a:pt x="0" y="319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-16619" t="-17388" r="-22155" b="-21963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5130537" y="3951181"/>
            <a:ext cx="0" cy="999895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4243005" y="2794842"/>
            <a:ext cx="1794944" cy="1266933"/>
            <a:chOff x="0" y="0"/>
            <a:chExt cx="540394" cy="3814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0394" cy="381428"/>
            </a:xfrm>
            <a:custGeom>
              <a:avLst/>
              <a:gdLst/>
              <a:ahLst/>
              <a:cxnLst/>
              <a:rect l="l" t="t" r="r" b="b"/>
              <a:pathLst>
                <a:path w="540394" h="381428">
                  <a:moveTo>
                    <a:pt x="69011" y="0"/>
                  </a:moveTo>
                  <a:lnTo>
                    <a:pt x="471383" y="0"/>
                  </a:lnTo>
                  <a:cubicBezTo>
                    <a:pt x="489686" y="0"/>
                    <a:pt x="507239" y="7271"/>
                    <a:pt x="520181" y="20213"/>
                  </a:cubicBezTo>
                  <a:cubicBezTo>
                    <a:pt x="533123" y="33155"/>
                    <a:pt x="540394" y="50708"/>
                    <a:pt x="540394" y="69011"/>
                  </a:cubicBezTo>
                  <a:lnTo>
                    <a:pt x="540394" y="312418"/>
                  </a:lnTo>
                  <a:cubicBezTo>
                    <a:pt x="540394" y="330720"/>
                    <a:pt x="533123" y="348274"/>
                    <a:pt x="520181" y="361216"/>
                  </a:cubicBezTo>
                  <a:cubicBezTo>
                    <a:pt x="507239" y="374158"/>
                    <a:pt x="489686" y="381428"/>
                    <a:pt x="471383" y="381428"/>
                  </a:cubicBezTo>
                  <a:lnTo>
                    <a:pt x="69011" y="381428"/>
                  </a:lnTo>
                  <a:cubicBezTo>
                    <a:pt x="50708" y="381428"/>
                    <a:pt x="33155" y="374158"/>
                    <a:pt x="20213" y="361216"/>
                  </a:cubicBezTo>
                  <a:cubicBezTo>
                    <a:pt x="7271" y="348274"/>
                    <a:pt x="0" y="330720"/>
                    <a:pt x="0" y="312418"/>
                  </a:cubicBezTo>
                  <a:lnTo>
                    <a:pt x="0" y="69011"/>
                  </a:lnTo>
                  <a:cubicBezTo>
                    <a:pt x="0" y="50708"/>
                    <a:pt x="7271" y="33155"/>
                    <a:pt x="20213" y="20213"/>
                  </a:cubicBezTo>
                  <a:cubicBezTo>
                    <a:pt x="33155" y="7271"/>
                    <a:pt x="50708" y="0"/>
                    <a:pt x="69011" y="0"/>
                  </a:cubicBezTo>
                  <a:close/>
                </a:path>
              </a:pathLst>
            </a:custGeom>
            <a:solidFill>
              <a:srgbClr val="FDE9FF"/>
            </a:solidFill>
            <a:ln w="38100" cap="sq">
              <a:solidFill>
                <a:srgbClr val="D97F76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40394" cy="438578"/>
            </a:xfrm>
            <a:prstGeom prst="rect">
              <a:avLst/>
            </a:prstGeom>
          </p:spPr>
          <p:txBody>
            <a:bodyPr lIns="52201" tIns="52201" rIns="52201" bIns="52201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SLAM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43005" y="4951077"/>
            <a:ext cx="1794944" cy="1266933"/>
            <a:chOff x="0" y="0"/>
            <a:chExt cx="540394" cy="3814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394" cy="381428"/>
            </a:xfrm>
            <a:custGeom>
              <a:avLst/>
              <a:gdLst/>
              <a:ahLst/>
              <a:cxnLst/>
              <a:rect l="l" t="t" r="r" b="b"/>
              <a:pathLst>
                <a:path w="540394" h="381428">
                  <a:moveTo>
                    <a:pt x="69011" y="0"/>
                  </a:moveTo>
                  <a:lnTo>
                    <a:pt x="471383" y="0"/>
                  </a:lnTo>
                  <a:cubicBezTo>
                    <a:pt x="489686" y="0"/>
                    <a:pt x="507239" y="7271"/>
                    <a:pt x="520181" y="20213"/>
                  </a:cubicBezTo>
                  <a:cubicBezTo>
                    <a:pt x="533123" y="33155"/>
                    <a:pt x="540394" y="50708"/>
                    <a:pt x="540394" y="69011"/>
                  </a:cubicBezTo>
                  <a:lnTo>
                    <a:pt x="540394" y="312418"/>
                  </a:lnTo>
                  <a:cubicBezTo>
                    <a:pt x="540394" y="330720"/>
                    <a:pt x="533123" y="348274"/>
                    <a:pt x="520181" y="361216"/>
                  </a:cubicBezTo>
                  <a:cubicBezTo>
                    <a:pt x="507239" y="374158"/>
                    <a:pt x="489686" y="381428"/>
                    <a:pt x="471383" y="381428"/>
                  </a:cubicBezTo>
                  <a:lnTo>
                    <a:pt x="69011" y="381428"/>
                  </a:lnTo>
                  <a:cubicBezTo>
                    <a:pt x="50708" y="381428"/>
                    <a:pt x="33155" y="374158"/>
                    <a:pt x="20213" y="361216"/>
                  </a:cubicBezTo>
                  <a:cubicBezTo>
                    <a:pt x="7271" y="348274"/>
                    <a:pt x="0" y="330720"/>
                    <a:pt x="0" y="312418"/>
                  </a:cubicBezTo>
                  <a:lnTo>
                    <a:pt x="0" y="69011"/>
                  </a:lnTo>
                  <a:cubicBezTo>
                    <a:pt x="0" y="50708"/>
                    <a:pt x="7271" y="33155"/>
                    <a:pt x="20213" y="20213"/>
                  </a:cubicBezTo>
                  <a:cubicBezTo>
                    <a:pt x="33155" y="7271"/>
                    <a:pt x="50708" y="0"/>
                    <a:pt x="69011" y="0"/>
                  </a:cubicBezTo>
                  <a:close/>
                </a:path>
              </a:pathLst>
            </a:custGeom>
            <a:solidFill>
              <a:srgbClr val="FDE9FF"/>
            </a:solidFill>
            <a:ln w="38100" cap="sq">
              <a:solidFill>
                <a:srgbClr val="D97F76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40394" cy="438578"/>
            </a:xfrm>
            <a:prstGeom prst="rect">
              <a:avLst/>
            </a:prstGeom>
          </p:spPr>
          <p:txBody>
            <a:bodyPr lIns="52201" tIns="52201" rIns="52201" bIns="52201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Navigation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48014" y="4951077"/>
            <a:ext cx="1794944" cy="1266933"/>
            <a:chOff x="0" y="0"/>
            <a:chExt cx="540394" cy="3814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0394" cy="381428"/>
            </a:xfrm>
            <a:custGeom>
              <a:avLst/>
              <a:gdLst/>
              <a:ahLst/>
              <a:cxnLst/>
              <a:rect l="l" t="t" r="r" b="b"/>
              <a:pathLst>
                <a:path w="540394" h="381428">
                  <a:moveTo>
                    <a:pt x="69011" y="0"/>
                  </a:moveTo>
                  <a:lnTo>
                    <a:pt x="471383" y="0"/>
                  </a:lnTo>
                  <a:cubicBezTo>
                    <a:pt x="489686" y="0"/>
                    <a:pt x="507239" y="7271"/>
                    <a:pt x="520181" y="20213"/>
                  </a:cubicBezTo>
                  <a:cubicBezTo>
                    <a:pt x="533123" y="33155"/>
                    <a:pt x="540394" y="50708"/>
                    <a:pt x="540394" y="69011"/>
                  </a:cubicBezTo>
                  <a:lnTo>
                    <a:pt x="540394" y="312418"/>
                  </a:lnTo>
                  <a:cubicBezTo>
                    <a:pt x="540394" y="330720"/>
                    <a:pt x="533123" y="348274"/>
                    <a:pt x="520181" y="361216"/>
                  </a:cubicBezTo>
                  <a:cubicBezTo>
                    <a:pt x="507239" y="374158"/>
                    <a:pt x="489686" y="381428"/>
                    <a:pt x="471383" y="381428"/>
                  </a:cubicBezTo>
                  <a:lnTo>
                    <a:pt x="69011" y="381428"/>
                  </a:lnTo>
                  <a:cubicBezTo>
                    <a:pt x="50708" y="381428"/>
                    <a:pt x="33155" y="374158"/>
                    <a:pt x="20213" y="361216"/>
                  </a:cubicBezTo>
                  <a:cubicBezTo>
                    <a:pt x="7271" y="348274"/>
                    <a:pt x="0" y="330720"/>
                    <a:pt x="0" y="312418"/>
                  </a:cubicBezTo>
                  <a:lnTo>
                    <a:pt x="0" y="69011"/>
                  </a:lnTo>
                  <a:cubicBezTo>
                    <a:pt x="0" y="50708"/>
                    <a:pt x="7271" y="33155"/>
                    <a:pt x="20213" y="20213"/>
                  </a:cubicBezTo>
                  <a:cubicBezTo>
                    <a:pt x="33155" y="7271"/>
                    <a:pt x="50708" y="0"/>
                    <a:pt x="69011" y="0"/>
                  </a:cubicBezTo>
                  <a:close/>
                </a:path>
              </a:pathLst>
            </a:custGeom>
            <a:solidFill>
              <a:srgbClr val="FDE9FF"/>
            </a:solidFill>
            <a:ln w="38100" cap="sq">
              <a:solidFill>
                <a:srgbClr val="D97F76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40394" cy="438578"/>
            </a:xfrm>
            <a:prstGeom prst="rect">
              <a:avLst/>
            </a:prstGeom>
          </p:spPr>
          <p:txBody>
            <a:bodyPr lIns="52201" tIns="52201" rIns="52201" bIns="52201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Motion Controller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2450140" y="3418368"/>
            <a:ext cx="1792866" cy="9941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6037950" y="5594484"/>
            <a:ext cx="193302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flipV="1">
            <a:off x="10443017" y="5564662"/>
            <a:ext cx="1701241" cy="9941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1889010" y="4951077"/>
            <a:ext cx="1794944" cy="1266933"/>
            <a:chOff x="0" y="0"/>
            <a:chExt cx="540394" cy="3814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0394" cy="381428"/>
            </a:xfrm>
            <a:custGeom>
              <a:avLst/>
              <a:gdLst/>
              <a:ahLst/>
              <a:cxnLst/>
              <a:rect l="l" t="t" r="r" b="b"/>
              <a:pathLst>
                <a:path w="540394" h="381428">
                  <a:moveTo>
                    <a:pt x="69011" y="0"/>
                  </a:moveTo>
                  <a:lnTo>
                    <a:pt x="471383" y="0"/>
                  </a:lnTo>
                  <a:cubicBezTo>
                    <a:pt x="489686" y="0"/>
                    <a:pt x="507239" y="7271"/>
                    <a:pt x="520181" y="20213"/>
                  </a:cubicBezTo>
                  <a:cubicBezTo>
                    <a:pt x="533123" y="33155"/>
                    <a:pt x="540394" y="50708"/>
                    <a:pt x="540394" y="69011"/>
                  </a:cubicBezTo>
                  <a:lnTo>
                    <a:pt x="540394" y="312418"/>
                  </a:lnTo>
                  <a:cubicBezTo>
                    <a:pt x="540394" y="330720"/>
                    <a:pt x="533123" y="348274"/>
                    <a:pt x="520181" y="361216"/>
                  </a:cubicBezTo>
                  <a:cubicBezTo>
                    <a:pt x="507239" y="374158"/>
                    <a:pt x="489686" y="381428"/>
                    <a:pt x="471383" y="381428"/>
                  </a:cubicBezTo>
                  <a:lnTo>
                    <a:pt x="69011" y="381428"/>
                  </a:lnTo>
                  <a:cubicBezTo>
                    <a:pt x="50708" y="381428"/>
                    <a:pt x="33155" y="374158"/>
                    <a:pt x="20213" y="361216"/>
                  </a:cubicBezTo>
                  <a:cubicBezTo>
                    <a:pt x="7271" y="348274"/>
                    <a:pt x="0" y="330720"/>
                    <a:pt x="0" y="312418"/>
                  </a:cubicBezTo>
                  <a:lnTo>
                    <a:pt x="0" y="69011"/>
                  </a:lnTo>
                  <a:cubicBezTo>
                    <a:pt x="0" y="50708"/>
                    <a:pt x="7271" y="33155"/>
                    <a:pt x="20213" y="20213"/>
                  </a:cubicBezTo>
                  <a:cubicBezTo>
                    <a:pt x="33155" y="7271"/>
                    <a:pt x="50708" y="0"/>
                    <a:pt x="69011" y="0"/>
                  </a:cubicBezTo>
                  <a:close/>
                </a:path>
              </a:pathLst>
            </a:custGeom>
            <a:solidFill>
              <a:srgbClr val="FDE9FF"/>
            </a:solidFill>
            <a:ln w="38100" cap="sq">
              <a:solidFill>
                <a:srgbClr val="D97F76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540394" cy="438578"/>
            </a:xfrm>
            <a:prstGeom prst="rect">
              <a:avLst/>
            </a:prstGeom>
          </p:spPr>
          <p:txBody>
            <a:bodyPr lIns="52201" tIns="52201" rIns="52201" bIns="52201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 Acquisition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6037950" y="3408427"/>
            <a:ext cx="6748533" cy="9941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12779468" y="3408395"/>
            <a:ext cx="0" cy="1515117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9582338" y="6217590"/>
            <a:ext cx="0" cy="1339011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0597271" y="8238546"/>
            <a:ext cx="1701241" cy="9941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>
            <a:off x="13641795" y="5584543"/>
            <a:ext cx="233549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16141147" y="5007352"/>
            <a:ext cx="1794944" cy="1266933"/>
            <a:chOff x="0" y="0"/>
            <a:chExt cx="540394" cy="38142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40394" cy="381428"/>
            </a:xfrm>
            <a:custGeom>
              <a:avLst/>
              <a:gdLst/>
              <a:ahLst/>
              <a:cxnLst/>
              <a:rect l="l" t="t" r="r" b="b"/>
              <a:pathLst>
                <a:path w="540394" h="381428">
                  <a:moveTo>
                    <a:pt x="0" y="0"/>
                  </a:moveTo>
                  <a:lnTo>
                    <a:pt x="540394" y="0"/>
                  </a:lnTo>
                  <a:lnTo>
                    <a:pt x="540394" y="381428"/>
                  </a:lnTo>
                  <a:lnTo>
                    <a:pt x="0" y="381428"/>
                  </a:lnTo>
                  <a:close/>
                </a:path>
              </a:pathLst>
            </a:custGeom>
            <a:solidFill>
              <a:srgbClr val="FFFCED"/>
            </a:solidFill>
            <a:ln w="38100" cap="sq">
              <a:solidFill>
                <a:srgbClr val="F62A3C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540394" cy="438578"/>
            </a:xfrm>
            <a:prstGeom prst="rect">
              <a:avLst/>
            </a:prstGeom>
          </p:spPr>
          <p:txBody>
            <a:bodyPr lIns="52201" tIns="52201" rIns="52201" bIns="52201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Encoder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6176973" y="2594155"/>
            <a:ext cx="461059" cy="454296"/>
          </a:xfrm>
          <a:custGeom>
            <a:avLst/>
            <a:gdLst/>
            <a:ahLst/>
            <a:cxnLst/>
            <a:rect l="l" t="t" r="r" b="b"/>
            <a:pathLst>
              <a:path w="461059" h="454296">
                <a:moveTo>
                  <a:pt x="0" y="0"/>
                </a:moveTo>
                <a:lnTo>
                  <a:pt x="461060" y="0"/>
                </a:lnTo>
                <a:lnTo>
                  <a:pt x="461060" y="454296"/>
                </a:lnTo>
                <a:lnTo>
                  <a:pt x="0" y="45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031345" y="4625234"/>
            <a:ext cx="387016" cy="385014"/>
          </a:xfrm>
          <a:custGeom>
            <a:avLst/>
            <a:gdLst/>
            <a:ahLst/>
            <a:cxnLst/>
            <a:rect l="l" t="t" r="r" b="b"/>
            <a:pathLst>
              <a:path w="387016" h="385014">
                <a:moveTo>
                  <a:pt x="0" y="0"/>
                </a:moveTo>
                <a:lnTo>
                  <a:pt x="387017" y="0"/>
                </a:lnTo>
                <a:lnTo>
                  <a:pt x="387017" y="385014"/>
                </a:lnTo>
                <a:lnTo>
                  <a:pt x="0" y="385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563" t="-10468" r="-34399" b="-10349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51908" y="2219256"/>
            <a:ext cx="2152421" cy="1731926"/>
          </a:xfrm>
          <a:custGeom>
            <a:avLst/>
            <a:gdLst/>
            <a:ahLst/>
            <a:cxnLst/>
            <a:rect l="l" t="t" r="r" b="b"/>
            <a:pathLst>
              <a:path w="2152421" h="1731926">
                <a:moveTo>
                  <a:pt x="0" y="0"/>
                </a:moveTo>
                <a:lnTo>
                  <a:pt x="2152421" y="0"/>
                </a:lnTo>
                <a:lnTo>
                  <a:pt x="2152421" y="1731925"/>
                </a:lnTo>
                <a:lnTo>
                  <a:pt x="0" y="17319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3308" t="-13653" r="-20920" b="-20781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008714" y="7094989"/>
            <a:ext cx="3350482" cy="2075201"/>
          </a:xfrm>
          <a:custGeom>
            <a:avLst/>
            <a:gdLst/>
            <a:ahLst/>
            <a:cxnLst/>
            <a:rect l="l" t="t" r="r" b="b"/>
            <a:pathLst>
              <a:path w="3350482" h="2075201">
                <a:moveTo>
                  <a:pt x="0" y="0"/>
                </a:moveTo>
                <a:lnTo>
                  <a:pt x="3350482" y="0"/>
                </a:lnTo>
                <a:lnTo>
                  <a:pt x="3350482" y="2075201"/>
                </a:lnTo>
                <a:lnTo>
                  <a:pt x="0" y="20752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5855" b="-35598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224853" y="7399840"/>
            <a:ext cx="2369493" cy="2369493"/>
          </a:xfrm>
          <a:custGeom>
            <a:avLst/>
            <a:gdLst/>
            <a:ahLst/>
            <a:cxnLst/>
            <a:rect l="l" t="t" r="r" b="b"/>
            <a:pathLst>
              <a:path w="2369493" h="2369493">
                <a:moveTo>
                  <a:pt x="0" y="0"/>
                </a:moveTo>
                <a:lnTo>
                  <a:pt x="2369493" y="0"/>
                </a:lnTo>
                <a:lnTo>
                  <a:pt x="2369493" y="2369493"/>
                </a:lnTo>
                <a:lnTo>
                  <a:pt x="0" y="23694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5444495" y="262189"/>
            <a:ext cx="7915177" cy="82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 b="1" spc="-193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 (Recap)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15320" y="1010069"/>
            <a:ext cx="3257359" cy="60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2"/>
              </a:lnSpc>
            </a:pPr>
            <a:r>
              <a:rPr lang="en-US" sz="3501" b="1" spc="-14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System Diagram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61769" y="7826640"/>
            <a:ext cx="638650" cy="32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1"/>
              </a:lnSpc>
              <a:spcBef>
                <a:spcPct val="0"/>
              </a:spcBef>
            </a:pPr>
            <a:r>
              <a:rPr lang="en-US" sz="1787" spc="-71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on/off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04278" y="6940463"/>
            <a:ext cx="2594234" cy="25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  <a:spcBef>
                <a:spcPct val="0"/>
              </a:spcBef>
            </a:pPr>
            <a:r>
              <a:rPr lang="en-US" sz="1474" b="1" spc="-58">
                <a:solidFill>
                  <a:srgbClr val="FFFCED"/>
                </a:solidFill>
                <a:latin typeface="Poppins Bold"/>
                <a:ea typeface="Poppins Bold"/>
                <a:cs typeface="Poppins Bold"/>
                <a:sym typeface="Poppins Bold"/>
              </a:rPr>
              <a:t>PWM and direction signal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620391" y="5203821"/>
            <a:ext cx="1091188" cy="25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  <a:spcBef>
                <a:spcPct val="0"/>
              </a:spcBef>
            </a:pPr>
            <a:r>
              <a:rPr lang="en-US" sz="1474" b="1" spc="-58">
                <a:solidFill>
                  <a:srgbClr val="FFFCED"/>
                </a:solidFill>
                <a:latin typeface="Poppins Bold"/>
                <a:ea typeface="Poppins Bold"/>
                <a:cs typeface="Poppins Bold"/>
                <a:sym typeface="Poppins Bold"/>
              </a:rPr>
              <a:t>Motor RPM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155094" y="5203821"/>
            <a:ext cx="1514914" cy="274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9"/>
              </a:lnSpc>
              <a:spcBef>
                <a:spcPct val="0"/>
              </a:spcBef>
            </a:pPr>
            <a:r>
              <a:rPr lang="en-US" sz="1556" b="1" spc="-62">
                <a:solidFill>
                  <a:srgbClr val="FFFCED"/>
                </a:solidFill>
                <a:latin typeface="Poppins Bold"/>
                <a:ea typeface="Poppins Bold"/>
                <a:cs typeface="Poppins Bold"/>
                <a:sym typeface="Poppins Bold"/>
              </a:rPr>
              <a:t>Encoder Pulses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61769" y="3056354"/>
            <a:ext cx="1617698" cy="28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4"/>
              </a:lnSpc>
              <a:spcBef>
                <a:spcPct val="0"/>
              </a:spcBef>
            </a:pPr>
            <a:r>
              <a:rPr lang="en-US" sz="1574" b="1" spc="-62">
                <a:solidFill>
                  <a:srgbClr val="FFFCED"/>
                </a:solidFill>
                <a:latin typeface="Poppins Bold"/>
                <a:ea typeface="Poppins Bold"/>
                <a:cs typeface="Poppins Bold"/>
                <a:sym typeface="Poppins Bold"/>
              </a:rPr>
              <a:t>Odometry Data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111706" y="5290609"/>
            <a:ext cx="1945758" cy="25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4"/>
              </a:lnSpc>
              <a:spcBef>
                <a:spcPct val="0"/>
              </a:spcBef>
            </a:pPr>
            <a:r>
              <a:rPr lang="en-US" sz="1474" b="1" spc="-58">
                <a:solidFill>
                  <a:srgbClr val="FFFCED"/>
                </a:solidFill>
                <a:latin typeface="Poppins Bold"/>
                <a:ea typeface="Poppins Bold"/>
                <a:cs typeface="Poppins Bold"/>
                <a:sym typeface="Poppins Bold"/>
              </a:rPr>
              <a:t>Velocity Commands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504329" y="3077566"/>
            <a:ext cx="1322581" cy="30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671" b="1" spc="-66">
                <a:solidFill>
                  <a:srgbClr val="FFFCED"/>
                </a:solidFill>
                <a:latin typeface="Poppins Bold"/>
                <a:ea typeface="Poppins Bold"/>
                <a:cs typeface="Poppins Bold"/>
                <a:sym typeface="Poppins Bold"/>
              </a:rPr>
              <a:t>Point Clouds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3" name="Freeform 3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563" t="-10468" r="-34399" b="-1034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918203" y="3586215"/>
            <a:ext cx="7604574" cy="2207258"/>
            <a:chOff x="0" y="0"/>
            <a:chExt cx="1891685" cy="5490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1685" cy="549069"/>
            </a:xfrm>
            <a:custGeom>
              <a:avLst/>
              <a:gdLst/>
              <a:ahLst/>
              <a:cxnLst/>
              <a:rect l="l" t="t" r="r" b="b"/>
              <a:pathLst>
                <a:path w="1891685" h="549069">
                  <a:moveTo>
                    <a:pt x="0" y="0"/>
                  </a:moveTo>
                  <a:lnTo>
                    <a:pt x="1891685" y="0"/>
                  </a:lnTo>
                  <a:lnTo>
                    <a:pt x="1891685" y="549069"/>
                  </a:lnTo>
                  <a:lnTo>
                    <a:pt x="0" y="549069"/>
                  </a:lnTo>
                  <a:close/>
                </a:path>
              </a:pathLst>
            </a:custGeom>
            <a:solidFill>
              <a:srgbClr val="FFFFFF">
                <a:alpha val="25882"/>
              </a:srgbClr>
            </a:solidFill>
            <a:ln w="19050" cap="sq">
              <a:solidFill>
                <a:srgbClr val="F8CF2C">
                  <a:alpha val="25882"/>
                </a:srgbClr>
              </a:solidFill>
              <a:prstDash val="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891685" cy="606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70108" y="3977124"/>
            <a:ext cx="2156724" cy="1381880"/>
            <a:chOff x="0" y="0"/>
            <a:chExt cx="595302" cy="3814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5302" cy="381428"/>
            </a:xfrm>
            <a:custGeom>
              <a:avLst/>
              <a:gdLst/>
              <a:ahLst/>
              <a:cxnLst/>
              <a:rect l="l" t="t" r="r" b="b"/>
              <a:pathLst>
                <a:path w="595302" h="381428">
                  <a:moveTo>
                    <a:pt x="57435" y="0"/>
                  </a:moveTo>
                  <a:lnTo>
                    <a:pt x="537868" y="0"/>
                  </a:lnTo>
                  <a:cubicBezTo>
                    <a:pt x="553100" y="0"/>
                    <a:pt x="567709" y="6051"/>
                    <a:pt x="578480" y="16822"/>
                  </a:cubicBezTo>
                  <a:cubicBezTo>
                    <a:pt x="589251" y="27593"/>
                    <a:pt x="595302" y="42202"/>
                    <a:pt x="595302" y="57435"/>
                  </a:cubicBezTo>
                  <a:lnTo>
                    <a:pt x="595302" y="323994"/>
                  </a:lnTo>
                  <a:cubicBezTo>
                    <a:pt x="595302" y="339226"/>
                    <a:pt x="589251" y="353835"/>
                    <a:pt x="578480" y="364606"/>
                  </a:cubicBezTo>
                  <a:cubicBezTo>
                    <a:pt x="567709" y="375377"/>
                    <a:pt x="553100" y="381428"/>
                    <a:pt x="537868" y="381428"/>
                  </a:cubicBezTo>
                  <a:lnTo>
                    <a:pt x="57435" y="381428"/>
                  </a:lnTo>
                  <a:cubicBezTo>
                    <a:pt x="42202" y="381428"/>
                    <a:pt x="27593" y="375377"/>
                    <a:pt x="16822" y="364606"/>
                  </a:cubicBezTo>
                  <a:cubicBezTo>
                    <a:pt x="6051" y="353835"/>
                    <a:pt x="0" y="339226"/>
                    <a:pt x="0" y="323994"/>
                  </a:cubicBezTo>
                  <a:lnTo>
                    <a:pt x="0" y="57435"/>
                  </a:lnTo>
                  <a:cubicBezTo>
                    <a:pt x="0" y="42202"/>
                    <a:pt x="6051" y="27593"/>
                    <a:pt x="16822" y="16822"/>
                  </a:cubicBezTo>
                  <a:cubicBezTo>
                    <a:pt x="27593" y="6051"/>
                    <a:pt x="42202" y="0"/>
                    <a:pt x="57435" y="0"/>
                  </a:cubicBezTo>
                  <a:close/>
                </a:path>
              </a:pathLst>
            </a:custGeom>
            <a:solidFill>
              <a:srgbClr val="FFFCED"/>
            </a:solidFill>
            <a:ln w="38100" cap="sq">
              <a:solidFill>
                <a:srgbClr val="D97F76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95302" cy="43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Robot State Publisher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88488" y="3998905"/>
            <a:ext cx="2156724" cy="1381880"/>
            <a:chOff x="0" y="0"/>
            <a:chExt cx="595302" cy="38142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5302" cy="381428"/>
            </a:xfrm>
            <a:custGeom>
              <a:avLst/>
              <a:gdLst/>
              <a:ahLst/>
              <a:cxnLst/>
              <a:rect l="l" t="t" r="r" b="b"/>
              <a:pathLst>
                <a:path w="595302" h="381428">
                  <a:moveTo>
                    <a:pt x="57435" y="0"/>
                  </a:moveTo>
                  <a:lnTo>
                    <a:pt x="537868" y="0"/>
                  </a:lnTo>
                  <a:cubicBezTo>
                    <a:pt x="553100" y="0"/>
                    <a:pt x="567709" y="6051"/>
                    <a:pt x="578480" y="16822"/>
                  </a:cubicBezTo>
                  <a:cubicBezTo>
                    <a:pt x="589251" y="27593"/>
                    <a:pt x="595302" y="42202"/>
                    <a:pt x="595302" y="57435"/>
                  </a:cubicBezTo>
                  <a:lnTo>
                    <a:pt x="595302" y="323994"/>
                  </a:lnTo>
                  <a:cubicBezTo>
                    <a:pt x="595302" y="339226"/>
                    <a:pt x="589251" y="353835"/>
                    <a:pt x="578480" y="364606"/>
                  </a:cubicBezTo>
                  <a:cubicBezTo>
                    <a:pt x="567709" y="375377"/>
                    <a:pt x="553100" y="381428"/>
                    <a:pt x="537868" y="381428"/>
                  </a:cubicBezTo>
                  <a:lnTo>
                    <a:pt x="57435" y="381428"/>
                  </a:lnTo>
                  <a:cubicBezTo>
                    <a:pt x="42202" y="381428"/>
                    <a:pt x="27593" y="375377"/>
                    <a:pt x="16822" y="364606"/>
                  </a:cubicBezTo>
                  <a:cubicBezTo>
                    <a:pt x="6051" y="353835"/>
                    <a:pt x="0" y="339226"/>
                    <a:pt x="0" y="323994"/>
                  </a:cubicBezTo>
                  <a:lnTo>
                    <a:pt x="0" y="57435"/>
                  </a:lnTo>
                  <a:cubicBezTo>
                    <a:pt x="0" y="42202"/>
                    <a:pt x="6051" y="27593"/>
                    <a:pt x="16822" y="16822"/>
                  </a:cubicBezTo>
                  <a:cubicBezTo>
                    <a:pt x="27593" y="6051"/>
                    <a:pt x="42202" y="0"/>
                    <a:pt x="57435" y="0"/>
                  </a:cubicBezTo>
                  <a:close/>
                </a:path>
              </a:pathLst>
            </a:custGeom>
            <a:solidFill>
              <a:srgbClr val="FDE9FF"/>
            </a:solidFill>
            <a:ln w="38100" cap="sq">
              <a:solidFill>
                <a:srgbClr val="D97F76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95302" cy="43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ROS2 Control Node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5626832" y="4668064"/>
            <a:ext cx="2261656" cy="2178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15" name="Group 15"/>
          <p:cNvGrpSpPr/>
          <p:nvPr/>
        </p:nvGrpSpPr>
        <p:grpSpPr>
          <a:xfrm>
            <a:off x="7843757" y="1882564"/>
            <a:ext cx="2246187" cy="1070113"/>
            <a:chOff x="0" y="0"/>
            <a:chExt cx="619996" cy="2953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9996" cy="295374"/>
            </a:xfrm>
            <a:custGeom>
              <a:avLst/>
              <a:gdLst/>
              <a:ahLst/>
              <a:cxnLst/>
              <a:rect l="l" t="t" r="r" b="b"/>
              <a:pathLst>
                <a:path w="619996" h="295374">
                  <a:moveTo>
                    <a:pt x="55147" y="0"/>
                  </a:moveTo>
                  <a:lnTo>
                    <a:pt x="564849" y="0"/>
                  </a:lnTo>
                  <a:cubicBezTo>
                    <a:pt x="595306" y="0"/>
                    <a:pt x="619996" y="24690"/>
                    <a:pt x="619996" y="55147"/>
                  </a:cubicBezTo>
                  <a:lnTo>
                    <a:pt x="619996" y="240227"/>
                  </a:lnTo>
                  <a:cubicBezTo>
                    <a:pt x="619996" y="254853"/>
                    <a:pt x="614186" y="268880"/>
                    <a:pt x="603844" y="279222"/>
                  </a:cubicBezTo>
                  <a:cubicBezTo>
                    <a:pt x="593502" y="289564"/>
                    <a:pt x="579475" y="295374"/>
                    <a:pt x="564849" y="295374"/>
                  </a:cubicBezTo>
                  <a:lnTo>
                    <a:pt x="55147" y="295374"/>
                  </a:lnTo>
                  <a:cubicBezTo>
                    <a:pt x="24690" y="295374"/>
                    <a:pt x="0" y="270684"/>
                    <a:pt x="0" y="240227"/>
                  </a:cubicBezTo>
                  <a:lnTo>
                    <a:pt x="0" y="55147"/>
                  </a:lnTo>
                  <a:cubicBezTo>
                    <a:pt x="0" y="40521"/>
                    <a:pt x="5810" y="26494"/>
                    <a:pt x="16152" y="16152"/>
                  </a:cubicBezTo>
                  <a:cubicBezTo>
                    <a:pt x="26494" y="5810"/>
                    <a:pt x="40521" y="0"/>
                    <a:pt x="55147" y="0"/>
                  </a:cubicBezTo>
                  <a:close/>
                </a:path>
              </a:pathLst>
            </a:custGeom>
            <a:solidFill>
              <a:srgbClr val="FFFCED"/>
            </a:solidFill>
            <a:ln w="38100" cap="sq">
              <a:solidFill>
                <a:srgbClr val="F62A3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19996" cy="352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Control Algorithms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flipH="1">
            <a:off x="8966850" y="2952677"/>
            <a:ext cx="0" cy="1046227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triangle" w="lg" len="med"/>
            <a:tailEnd type="triangle" w="lg" len="med"/>
          </a:ln>
        </p:spPr>
      </p:sp>
      <p:grpSp>
        <p:nvGrpSpPr>
          <p:cNvPr id="19" name="Group 19"/>
          <p:cNvGrpSpPr/>
          <p:nvPr/>
        </p:nvGrpSpPr>
        <p:grpSpPr>
          <a:xfrm>
            <a:off x="13013298" y="2500114"/>
            <a:ext cx="2372665" cy="1498791"/>
            <a:chOff x="0" y="0"/>
            <a:chExt cx="654907" cy="41369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54907" cy="413699"/>
            </a:xfrm>
            <a:custGeom>
              <a:avLst/>
              <a:gdLst/>
              <a:ahLst/>
              <a:cxnLst/>
              <a:rect l="l" t="t" r="r" b="b"/>
              <a:pathLst>
                <a:path w="654907" h="413699">
                  <a:moveTo>
                    <a:pt x="52207" y="0"/>
                  </a:moveTo>
                  <a:lnTo>
                    <a:pt x="602699" y="0"/>
                  </a:lnTo>
                  <a:cubicBezTo>
                    <a:pt x="631533" y="0"/>
                    <a:pt x="654907" y="23374"/>
                    <a:pt x="654907" y="52207"/>
                  </a:cubicBezTo>
                  <a:lnTo>
                    <a:pt x="654907" y="361491"/>
                  </a:lnTo>
                  <a:cubicBezTo>
                    <a:pt x="654907" y="390325"/>
                    <a:pt x="631533" y="413699"/>
                    <a:pt x="602699" y="413699"/>
                  </a:cubicBezTo>
                  <a:lnTo>
                    <a:pt x="52207" y="413699"/>
                  </a:lnTo>
                  <a:cubicBezTo>
                    <a:pt x="23374" y="413699"/>
                    <a:pt x="0" y="390325"/>
                    <a:pt x="0" y="361491"/>
                  </a:cubicBezTo>
                  <a:lnTo>
                    <a:pt x="0" y="52207"/>
                  </a:lnTo>
                  <a:cubicBezTo>
                    <a:pt x="0" y="23374"/>
                    <a:pt x="23374" y="0"/>
                    <a:pt x="52207" y="0"/>
                  </a:cubicBezTo>
                  <a:close/>
                </a:path>
              </a:pathLst>
            </a:custGeom>
            <a:solidFill>
              <a:srgbClr val="FDE9FF"/>
            </a:solidFill>
            <a:ln w="38100" cap="sq">
              <a:solidFill>
                <a:srgbClr val="D97F76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654907" cy="470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Teleoperation Node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780517" y="7002397"/>
            <a:ext cx="2372665" cy="1381880"/>
            <a:chOff x="0" y="0"/>
            <a:chExt cx="654907" cy="3814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54907" cy="381428"/>
            </a:xfrm>
            <a:custGeom>
              <a:avLst/>
              <a:gdLst/>
              <a:ahLst/>
              <a:cxnLst/>
              <a:rect l="l" t="t" r="r" b="b"/>
              <a:pathLst>
                <a:path w="654907" h="381428">
                  <a:moveTo>
                    <a:pt x="52207" y="0"/>
                  </a:moveTo>
                  <a:lnTo>
                    <a:pt x="602699" y="0"/>
                  </a:lnTo>
                  <a:cubicBezTo>
                    <a:pt x="631533" y="0"/>
                    <a:pt x="654907" y="23374"/>
                    <a:pt x="654907" y="52207"/>
                  </a:cubicBezTo>
                  <a:lnTo>
                    <a:pt x="654907" y="329221"/>
                  </a:lnTo>
                  <a:cubicBezTo>
                    <a:pt x="654907" y="358054"/>
                    <a:pt x="631533" y="381428"/>
                    <a:pt x="602699" y="381428"/>
                  </a:cubicBezTo>
                  <a:lnTo>
                    <a:pt x="52207" y="381428"/>
                  </a:lnTo>
                  <a:cubicBezTo>
                    <a:pt x="23374" y="381428"/>
                    <a:pt x="0" y="358054"/>
                    <a:pt x="0" y="329221"/>
                  </a:cubicBezTo>
                  <a:lnTo>
                    <a:pt x="0" y="52207"/>
                  </a:lnTo>
                  <a:cubicBezTo>
                    <a:pt x="0" y="23374"/>
                    <a:pt x="23374" y="0"/>
                    <a:pt x="52207" y="0"/>
                  </a:cubicBezTo>
                  <a:close/>
                </a:path>
              </a:pathLst>
            </a:custGeom>
            <a:solidFill>
              <a:srgbClr val="FDE9FF"/>
            </a:solidFill>
            <a:ln w="38100" cap="sq">
              <a:solidFill>
                <a:srgbClr val="D97F76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54907" cy="43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Rviz2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H="1">
            <a:off x="8966850" y="5380784"/>
            <a:ext cx="0" cy="1621613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 flipH="1">
            <a:off x="4548470" y="5359004"/>
            <a:ext cx="0" cy="2334333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4548470" y="7693337"/>
            <a:ext cx="3232047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8" name="AutoShape 28"/>
          <p:cNvSpPr/>
          <p:nvPr/>
        </p:nvSpPr>
        <p:spPr>
          <a:xfrm flipH="1">
            <a:off x="14199631" y="3998905"/>
            <a:ext cx="0" cy="669159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H="1" flipV="1">
            <a:off x="10045212" y="4689844"/>
            <a:ext cx="4186548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30" name="Group 30"/>
          <p:cNvGrpSpPr/>
          <p:nvPr/>
        </p:nvGrpSpPr>
        <p:grpSpPr>
          <a:xfrm>
            <a:off x="11315967" y="4858015"/>
            <a:ext cx="4260042" cy="1480394"/>
            <a:chOff x="0" y="0"/>
            <a:chExt cx="1059712" cy="36825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59712" cy="368257"/>
            </a:xfrm>
            <a:custGeom>
              <a:avLst/>
              <a:gdLst/>
              <a:ahLst/>
              <a:cxnLst/>
              <a:rect l="l" t="t" r="r" b="b"/>
              <a:pathLst>
                <a:path w="1059712" h="368257">
                  <a:moveTo>
                    <a:pt x="0" y="0"/>
                  </a:moveTo>
                  <a:lnTo>
                    <a:pt x="1059712" y="0"/>
                  </a:lnTo>
                  <a:lnTo>
                    <a:pt x="1059712" y="368257"/>
                  </a:lnTo>
                  <a:lnTo>
                    <a:pt x="0" y="368257"/>
                  </a:lnTo>
                  <a:close/>
                </a:path>
              </a:pathLst>
            </a:custGeom>
            <a:solidFill>
              <a:srgbClr val="FFFFFF">
                <a:alpha val="25882"/>
              </a:srgbClr>
            </a:solidFill>
            <a:ln w="19050" cap="sq">
              <a:solidFill>
                <a:srgbClr val="F8CF2C">
                  <a:alpha val="25882"/>
                </a:srgbClr>
              </a:solidFill>
              <a:prstDash val="dash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059712" cy="425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13298" y="5057726"/>
            <a:ext cx="2372665" cy="1080972"/>
            <a:chOff x="0" y="0"/>
            <a:chExt cx="654907" cy="29837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54907" cy="298371"/>
            </a:xfrm>
            <a:custGeom>
              <a:avLst/>
              <a:gdLst/>
              <a:ahLst/>
              <a:cxnLst/>
              <a:rect l="l" t="t" r="r" b="b"/>
              <a:pathLst>
                <a:path w="654907" h="298371">
                  <a:moveTo>
                    <a:pt x="52207" y="0"/>
                  </a:moveTo>
                  <a:lnTo>
                    <a:pt x="602699" y="0"/>
                  </a:lnTo>
                  <a:cubicBezTo>
                    <a:pt x="631533" y="0"/>
                    <a:pt x="654907" y="23374"/>
                    <a:pt x="654907" y="52207"/>
                  </a:cubicBezTo>
                  <a:lnTo>
                    <a:pt x="654907" y="246164"/>
                  </a:lnTo>
                  <a:cubicBezTo>
                    <a:pt x="654907" y="274997"/>
                    <a:pt x="631533" y="298371"/>
                    <a:pt x="602699" y="298371"/>
                  </a:cubicBezTo>
                  <a:lnTo>
                    <a:pt x="52207" y="298371"/>
                  </a:lnTo>
                  <a:cubicBezTo>
                    <a:pt x="23374" y="298371"/>
                    <a:pt x="0" y="274997"/>
                    <a:pt x="0" y="246164"/>
                  </a:cubicBezTo>
                  <a:lnTo>
                    <a:pt x="0" y="52207"/>
                  </a:lnTo>
                  <a:cubicBezTo>
                    <a:pt x="0" y="23374"/>
                    <a:pt x="23374" y="0"/>
                    <a:pt x="52207" y="0"/>
                  </a:cubicBezTo>
                  <a:close/>
                </a:path>
              </a:pathLst>
            </a:custGeom>
            <a:solidFill>
              <a:srgbClr val="FDE9FF"/>
            </a:solidFill>
            <a:ln w="38100" cap="sq">
              <a:solidFill>
                <a:srgbClr val="D97F76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654907" cy="355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LiDAR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V="1">
            <a:off x="11315967" y="5598212"/>
            <a:ext cx="1697331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H="1">
            <a:off x="8966850" y="5598212"/>
            <a:ext cx="2349117" cy="1404185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38" name="Group 38"/>
          <p:cNvGrpSpPr/>
          <p:nvPr/>
        </p:nvGrpSpPr>
        <p:grpSpPr>
          <a:xfrm>
            <a:off x="11317476" y="7002397"/>
            <a:ext cx="4260042" cy="1480394"/>
            <a:chOff x="0" y="0"/>
            <a:chExt cx="1059712" cy="36825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59712" cy="368257"/>
            </a:xfrm>
            <a:custGeom>
              <a:avLst/>
              <a:gdLst/>
              <a:ahLst/>
              <a:cxnLst/>
              <a:rect l="l" t="t" r="r" b="b"/>
              <a:pathLst>
                <a:path w="1059712" h="368257">
                  <a:moveTo>
                    <a:pt x="0" y="0"/>
                  </a:moveTo>
                  <a:lnTo>
                    <a:pt x="1059712" y="0"/>
                  </a:lnTo>
                  <a:lnTo>
                    <a:pt x="1059712" y="368257"/>
                  </a:lnTo>
                  <a:lnTo>
                    <a:pt x="0" y="368257"/>
                  </a:lnTo>
                  <a:close/>
                </a:path>
              </a:pathLst>
            </a:custGeom>
            <a:solidFill>
              <a:srgbClr val="FFFFFF">
                <a:alpha val="25882"/>
              </a:srgbClr>
            </a:solidFill>
            <a:ln w="19050" cap="sq">
              <a:solidFill>
                <a:srgbClr val="F8CF2C">
                  <a:alpha val="25882"/>
                </a:srgbClr>
              </a:solidFill>
              <a:prstDash val="dash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1059712" cy="425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014807" y="7202109"/>
            <a:ext cx="2372665" cy="1080972"/>
            <a:chOff x="0" y="0"/>
            <a:chExt cx="654907" cy="29837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54907" cy="298371"/>
            </a:xfrm>
            <a:custGeom>
              <a:avLst/>
              <a:gdLst/>
              <a:ahLst/>
              <a:cxnLst/>
              <a:rect l="l" t="t" r="r" b="b"/>
              <a:pathLst>
                <a:path w="654907" h="298371">
                  <a:moveTo>
                    <a:pt x="52207" y="0"/>
                  </a:moveTo>
                  <a:lnTo>
                    <a:pt x="602699" y="0"/>
                  </a:lnTo>
                  <a:cubicBezTo>
                    <a:pt x="631533" y="0"/>
                    <a:pt x="654907" y="23374"/>
                    <a:pt x="654907" y="52207"/>
                  </a:cubicBezTo>
                  <a:lnTo>
                    <a:pt x="654907" y="246164"/>
                  </a:lnTo>
                  <a:cubicBezTo>
                    <a:pt x="654907" y="274997"/>
                    <a:pt x="631533" y="298371"/>
                    <a:pt x="602699" y="298371"/>
                  </a:cubicBezTo>
                  <a:lnTo>
                    <a:pt x="52207" y="298371"/>
                  </a:lnTo>
                  <a:cubicBezTo>
                    <a:pt x="23374" y="298371"/>
                    <a:pt x="0" y="274997"/>
                    <a:pt x="0" y="246164"/>
                  </a:cubicBezTo>
                  <a:lnTo>
                    <a:pt x="0" y="52207"/>
                  </a:lnTo>
                  <a:cubicBezTo>
                    <a:pt x="0" y="23374"/>
                    <a:pt x="23374" y="0"/>
                    <a:pt x="52207" y="0"/>
                  </a:cubicBezTo>
                  <a:close/>
                </a:path>
              </a:pathLst>
            </a:custGeom>
            <a:solidFill>
              <a:srgbClr val="FDE9FF"/>
            </a:solidFill>
            <a:ln w="38100" cap="sq">
              <a:solidFill>
                <a:srgbClr val="D97F76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654907" cy="355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SLAM Toolbox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flipH="1" flipV="1">
            <a:off x="10153183" y="7693337"/>
            <a:ext cx="2861624" cy="49257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2918203" y="8333329"/>
            <a:ext cx="4260042" cy="1480394"/>
            <a:chOff x="0" y="0"/>
            <a:chExt cx="1059712" cy="36825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59712" cy="368257"/>
            </a:xfrm>
            <a:custGeom>
              <a:avLst/>
              <a:gdLst/>
              <a:ahLst/>
              <a:cxnLst/>
              <a:rect l="l" t="t" r="r" b="b"/>
              <a:pathLst>
                <a:path w="1059712" h="368257">
                  <a:moveTo>
                    <a:pt x="0" y="0"/>
                  </a:moveTo>
                  <a:lnTo>
                    <a:pt x="1059712" y="0"/>
                  </a:lnTo>
                  <a:lnTo>
                    <a:pt x="1059712" y="368257"/>
                  </a:lnTo>
                  <a:lnTo>
                    <a:pt x="0" y="368257"/>
                  </a:lnTo>
                  <a:close/>
                </a:path>
              </a:pathLst>
            </a:custGeom>
            <a:solidFill>
              <a:srgbClr val="FFFFFF">
                <a:alpha val="25882"/>
              </a:srgbClr>
            </a:solidFill>
            <a:ln w="19050" cap="sq">
              <a:solidFill>
                <a:srgbClr val="F8CF2C">
                  <a:alpha val="25882"/>
                </a:srgbClr>
              </a:solidFill>
              <a:prstDash val="dash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1059712" cy="425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106593" y="8533040"/>
            <a:ext cx="2372665" cy="1080972"/>
            <a:chOff x="0" y="0"/>
            <a:chExt cx="654907" cy="29837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54907" cy="298371"/>
            </a:xfrm>
            <a:custGeom>
              <a:avLst/>
              <a:gdLst/>
              <a:ahLst/>
              <a:cxnLst/>
              <a:rect l="l" t="t" r="r" b="b"/>
              <a:pathLst>
                <a:path w="654907" h="298371">
                  <a:moveTo>
                    <a:pt x="52207" y="0"/>
                  </a:moveTo>
                  <a:lnTo>
                    <a:pt x="602699" y="0"/>
                  </a:lnTo>
                  <a:cubicBezTo>
                    <a:pt x="631533" y="0"/>
                    <a:pt x="654907" y="23374"/>
                    <a:pt x="654907" y="52207"/>
                  </a:cubicBezTo>
                  <a:lnTo>
                    <a:pt x="654907" y="246164"/>
                  </a:lnTo>
                  <a:cubicBezTo>
                    <a:pt x="654907" y="274997"/>
                    <a:pt x="631533" y="298371"/>
                    <a:pt x="602699" y="298371"/>
                  </a:cubicBezTo>
                  <a:lnTo>
                    <a:pt x="52207" y="298371"/>
                  </a:lnTo>
                  <a:cubicBezTo>
                    <a:pt x="23374" y="298371"/>
                    <a:pt x="0" y="274997"/>
                    <a:pt x="0" y="246164"/>
                  </a:cubicBezTo>
                  <a:lnTo>
                    <a:pt x="0" y="52207"/>
                  </a:lnTo>
                  <a:cubicBezTo>
                    <a:pt x="0" y="23374"/>
                    <a:pt x="23374" y="0"/>
                    <a:pt x="52207" y="0"/>
                  </a:cubicBezTo>
                  <a:close/>
                </a:path>
              </a:pathLst>
            </a:custGeom>
            <a:solidFill>
              <a:srgbClr val="FDE9FF"/>
            </a:solidFill>
            <a:ln w="38100" cap="sq">
              <a:solidFill>
                <a:srgbClr val="D97F76"/>
              </a:solidFill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654907" cy="355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r>
                <a:rPr lang="en-US" sz="1900" b="1" spc="-7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NAV2 Bringup Node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 flipH="1" flipV="1">
            <a:off x="8966850" y="8384277"/>
            <a:ext cx="0" cy="689249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2" name="TextBox 52"/>
          <p:cNvSpPr txBox="1"/>
          <p:nvPr/>
        </p:nvSpPr>
        <p:spPr>
          <a:xfrm>
            <a:off x="5444495" y="262189"/>
            <a:ext cx="7967492" cy="82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 b="1" spc="-193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 (Recap)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373270" y="978931"/>
            <a:ext cx="5541461" cy="60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2"/>
              </a:lnSpc>
            </a:pPr>
            <a:r>
              <a:rPr lang="en-US" sz="3501" b="1" spc="-14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ROS2 based Software Stack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714082" y="4247736"/>
            <a:ext cx="2012816" cy="28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 spc="-64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\robot_description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773209" y="3993450"/>
            <a:ext cx="2134943" cy="55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"/>
              </a:lnSpc>
            </a:pPr>
            <a:r>
              <a:rPr lang="en-US" sz="1603" spc="-64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command velocities</a:t>
            </a:r>
          </a:p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 spc="-64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\cmd_vel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212755" y="6994928"/>
            <a:ext cx="1607333" cy="641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1827" spc="-73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transforms</a:t>
            </a:r>
          </a:p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7" spc="-73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\tf2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522649" y="6035246"/>
            <a:ext cx="1444201" cy="67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</a:pPr>
            <a:r>
              <a:rPr lang="en-US" sz="1905" spc="-76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odometry</a:t>
            </a:r>
          </a:p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spc="-76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\odom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055468" y="5083426"/>
            <a:ext cx="1852684" cy="33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spc="-76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\scan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710481" y="3301330"/>
            <a:ext cx="3003601" cy="284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1"/>
              </a:lnSpc>
              <a:spcBef>
                <a:spcPct val="0"/>
              </a:spcBef>
            </a:pPr>
            <a:r>
              <a:rPr lang="en-US" sz="1587" spc="-63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launch_robot.launch.py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287330" y="6345359"/>
            <a:ext cx="2288680" cy="284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21"/>
              </a:lnSpc>
              <a:spcBef>
                <a:spcPct val="0"/>
              </a:spcBef>
            </a:pPr>
            <a:r>
              <a:rPr lang="en-US" sz="1587" spc="-63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rplidar.launch.py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479300" y="8489741"/>
            <a:ext cx="3098219" cy="284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21"/>
              </a:lnSpc>
              <a:spcBef>
                <a:spcPct val="0"/>
              </a:spcBef>
            </a:pPr>
            <a:r>
              <a:rPr lang="en-US" sz="1587" spc="-63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online_async_launch.py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671852" y="7175220"/>
            <a:ext cx="978344" cy="33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spc="-76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\map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626832" y="8595038"/>
            <a:ext cx="1464163" cy="33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spc="-76">
                <a:solidFill>
                  <a:srgbClr val="FFFCED"/>
                </a:solidFill>
                <a:latin typeface="Poppins"/>
                <a:ea typeface="Poppins"/>
                <a:cs typeface="Poppins"/>
                <a:sym typeface="Poppins"/>
              </a:rPr>
              <a:t>\costmap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590141" y="7781523"/>
            <a:ext cx="1141768" cy="67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7"/>
              </a:lnSpc>
            </a:pPr>
            <a:r>
              <a:rPr lang="en-US" sz="1905" spc="-76">
                <a:solidFill>
                  <a:srgbClr val="CDD6FF"/>
                </a:solidFill>
                <a:latin typeface="Poppins"/>
                <a:ea typeface="Poppins"/>
                <a:cs typeface="Poppins"/>
                <a:sym typeface="Poppins"/>
              </a:rPr>
              <a:t>\scan</a:t>
            </a:r>
          </a:p>
          <a:p>
            <a:pPr algn="ctr">
              <a:lnSpc>
                <a:spcPts val="2667"/>
              </a:lnSpc>
              <a:spcBef>
                <a:spcPct val="0"/>
              </a:spcBef>
            </a:pPr>
            <a:r>
              <a:rPr lang="en-US" sz="1905" spc="-76">
                <a:solidFill>
                  <a:srgbClr val="CDD6FF"/>
                </a:solidFill>
                <a:latin typeface="Poppins"/>
                <a:ea typeface="Poppins"/>
                <a:cs typeface="Poppins"/>
                <a:sym typeface="Poppins"/>
              </a:rPr>
              <a:t>\tf</a:t>
            </a:r>
          </a:p>
        </p:txBody>
      </p:sp>
      <p:sp>
        <p:nvSpPr>
          <p:cNvPr id="65" name="AutoShape 65"/>
          <p:cNvSpPr/>
          <p:nvPr/>
        </p:nvSpPr>
        <p:spPr>
          <a:xfrm flipV="1">
            <a:off x="5626832" y="9092576"/>
            <a:ext cx="3232047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7D3A8-3618-4799-9CC0-9B8BC97B0782}"/>
              </a:ext>
            </a:extLst>
          </p:cNvPr>
          <p:cNvGrpSpPr/>
          <p:nvPr/>
        </p:nvGrpSpPr>
        <p:grpSpPr>
          <a:xfrm>
            <a:off x="876420" y="3142373"/>
            <a:ext cx="16230480" cy="4473609"/>
            <a:chOff x="876420" y="3142373"/>
            <a:chExt cx="16230480" cy="4473609"/>
          </a:xfrm>
        </p:grpSpPr>
        <p:sp>
          <p:nvSpPr>
            <p:cNvPr id="2" name="Freeform 2"/>
            <p:cNvSpPr/>
            <p:nvPr/>
          </p:nvSpPr>
          <p:spPr>
            <a:xfrm>
              <a:off x="876420" y="3142373"/>
              <a:ext cx="6976389" cy="4473609"/>
            </a:xfrm>
            <a:custGeom>
              <a:avLst/>
              <a:gdLst/>
              <a:ahLst/>
              <a:cxnLst/>
              <a:rect l="l" t="t" r="r" b="b"/>
              <a:pathLst>
                <a:path w="6976389" h="4473609">
                  <a:moveTo>
                    <a:pt x="0" y="0"/>
                  </a:moveTo>
                  <a:lnTo>
                    <a:pt x="6976389" y="0"/>
                  </a:lnTo>
                  <a:lnTo>
                    <a:pt x="6976389" y="4473610"/>
                  </a:lnTo>
                  <a:lnTo>
                    <a:pt x="0" y="4473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1142087" y="3142373"/>
              <a:ext cx="5964813" cy="4473609"/>
            </a:xfrm>
            <a:custGeom>
              <a:avLst/>
              <a:gdLst/>
              <a:ahLst/>
              <a:cxnLst/>
              <a:rect l="l" t="t" r="r" b="b"/>
              <a:pathLst>
                <a:path w="5964813" h="4473609">
                  <a:moveTo>
                    <a:pt x="0" y="0"/>
                  </a:moveTo>
                  <a:lnTo>
                    <a:pt x="5964813" y="0"/>
                  </a:lnTo>
                  <a:lnTo>
                    <a:pt x="5964813" y="4473610"/>
                  </a:lnTo>
                  <a:lnTo>
                    <a:pt x="0" y="4473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 flipV="1">
            <a:off x="7852809" y="5379178"/>
            <a:ext cx="328927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4387619" y="262189"/>
            <a:ext cx="9512763" cy="82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 b="1" spc="-193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33784" y="1010069"/>
            <a:ext cx="3220433" cy="60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2"/>
              </a:lnSpc>
            </a:pPr>
            <a:r>
              <a:rPr lang="en-US" sz="3501" b="1" spc="-14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Whats New?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9400" y="2142959"/>
            <a:ext cx="2435663" cy="606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140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Simulation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97869" y="2142959"/>
            <a:ext cx="326119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-14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Real World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8178" y="7930308"/>
            <a:ext cx="4809821" cy="123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spc="-140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Virtual environment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spc="-140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Virtual testing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57602" y="7930308"/>
            <a:ext cx="7533784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spc="-140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Real world environment (FYP Lab)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 spc="-140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Real world testing &amp; obstacle avoidance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12" name="Freeform 12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563" t="-10468" r="-34399" b="-10349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3" name="Freeform 3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563" t="-10468" r="-34399" b="-1034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1169391">
            <a:off x="1289360" y="2939328"/>
            <a:ext cx="1612280" cy="455469"/>
          </a:xfrm>
          <a:custGeom>
            <a:avLst/>
            <a:gdLst/>
            <a:ahLst/>
            <a:cxnLst/>
            <a:rect l="l" t="t" r="r" b="b"/>
            <a:pathLst>
              <a:path w="1612280" h="455469">
                <a:moveTo>
                  <a:pt x="0" y="0"/>
                </a:moveTo>
                <a:lnTo>
                  <a:pt x="1612280" y="0"/>
                </a:lnTo>
                <a:lnTo>
                  <a:pt x="1612280" y="455469"/>
                </a:lnTo>
                <a:lnTo>
                  <a:pt x="0" y="455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05842" y="204621"/>
            <a:ext cx="7076316" cy="82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 b="1" spc="-193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81901" y="952500"/>
            <a:ext cx="4324197" cy="60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2"/>
              </a:lnSpc>
            </a:pPr>
            <a:r>
              <a:rPr lang="en-US" sz="3501" b="1" spc="-14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Challenges &amp;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44738" y="2848354"/>
            <a:ext cx="7974212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Static Obstacle Avoidance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4738" y="4341146"/>
            <a:ext cx="8950524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Dynamic Obstacle Avoidance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44738" y="6032338"/>
            <a:ext cx="7974212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Navigating Tight Spaces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F7D2E7-FD97-4377-855F-05396A37396A}"/>
              </a:ext>
            </a:extLst>
          </p:cNvPr>
          <p:cNvGrpSpPr/>
          <p:nvPr/>
        </p:nvGrpSpPr>
        <p:grpSpPr>
          <a:xfrm>
            <a:off x="1289360" y="4432119"/>
            <a:ext cx="1612280" cy="3837854"/>
            <a:chOff x="1289360" y="4432119"/>
            <a:chExt cx="1612280" cy="3837854"/>
          </a:xfrm>
        </p:grpSpPr>
        <p:sp>
          <p:nvSpPr>
            <p:cNvPr id="9" name="Freeform 9"/>
            <p:cNvSpPr/>
            <p:nvPr/>
          </p:nvSpPr>
          <p:spPr>
            <a:xfrm rot="1169391">
              <a:off x="1289360" y="4432119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70"/>
                  </a:lnTo>
                  <a:lnTo>
                    <a:pt x="0" y="455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1169391">
              <a:off x="1289360" y="6123311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70"/>
                  </a:lnTo>
                  <a:lnTo>
                    <a:pt x="0" y="455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169391">
              <a:off x="1289360" y="7814504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69"/>
                  </a:lnTo>
                  <a:lnTo>
                    <a:pt x="0" y="45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3144738" y="7723530"/>
            <a:ext cx="13046274" cy="80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Robot as an obstacle (LiDAR FOV filtering)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391">
            <a:off x="4244100" y="1284611"/>
            <a:ext cx="1612280" cy="455469"/>
          </a:xfrm>
          <a:custGeom>
            <a:avLst/>
            <a:gdLst/>
            <a:ahLst/>
            <a:cxnLst/>
            <a:rect l="l" t="t" r="r" b="b"/>
            <a:pathLst>
              <a:path w="1612280" h="455469">
                <a:moveTo>
                  <a:pt x="0" y="0"/>
                </a:moveTo>
                <a:lnTo>
                  <a:pt x="1612280" y="0"/>
                </a:lnTo>
                <a:lnTo>
                  <a:pt x="1612280" y="455470"/>
                </a:lnTo>
                <a:lnTo>
                  <a:pt x="0" y="45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4A446A-5EEC-4281-AA90-3CCD3846377F}"/>
              </a:ext>
            </a:extLst>
          </p:cNvPr>
          <p:cNvGrpSpPr/>
          <p:nvPr/>
        </p:nvGrpSpPr>
        <p:grpSpPr>
          <a:xfrm>
            <a:off x="15669468" y="173531"/>
            <a:ext cx="2441146" cy="1709033"/>
            <a:chOff x="15669468" y="173531"/>
            <a:chExt cx="2441146" cy="1709033"/>
          </a:xfrm>
        </p:grpSpPr>
        <p:sp>
          <p:nvSpPr>
            <p:cNvPr id="4" name="Freeform 4"/>
            <p:cNvSpPr/>
            <p:nvPr/>
          </p:nvSpPr>
          <p:spPr>
            <a:xfrm>
              <a:off x="16950174" y="173531"/>
              <a:ext cx="1160440" cy="1709033"/>
            </a:xfrm>
            <a:custGeom>
              <a:avLst/>
              <a:gdLst/>
              <a:ahLst/>
              <a:cxnLst/>
              <a:rect l="l" t="t" r="r" b="b"/>
              <a:pathLst>
                <a:path w="1160440" h="1709033">
                  <a:moveTo>
                    <a:pt x="0" y="0"/>
                  </a:moveTo>
                  <a:lnTo>
                    <a:pt x="1160439" y="0"/>
                  </a:lnTo>
                  <a:lnTo>
                    <a:pt x="1160439" y="1709033"/>
                  </a:lnTo>
                  <a:lnTo>
                    <a:pt x="0" y="1709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1563" t="-10468" r="-34399" b="-10349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669468" y="540792"/>
              <a:ext cx="1280706" cy="1280706"/>
            </a:xfrm>
            <a:custGeom>
              <a:avLst/>
              <a:gdLst/>
              <a:ahLst/>
              <a:cxnLst/>
              <a:rect l="l" t="t" r="r" b="b"/>
              <a:pathLst>
                <a:path w="1280706" h="1280706">
                  <a:moveTo>
                    <a:pt x="0" y="0"/>
                  </a:moveTo>
                  <a:lnTo>
                    <a:pt x="1280706" y="0"/>
                  </a:lnTo>
                  <a:lnTo>
                    <a:pt x="1280706" y="1280706"/>
                  </a:lnTo>
                  <a:lnTo>
                    <a:pt x="0" y="1280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55787B-6419-4E31-AE96-8835BF5194C2}"/>
              </a:ext>
            </a:extLst>
          </p:cNvPr>
          <p:cNvGrpSpPr/>
          <p:nvPr/>
        </p:nvGrpSpPr>
        <p:grpSpPr>
          <a:xfrm>
            <a:off x="7388102" y="3443652"/>
            <a:ext cx="10608211" cy="6694310"/>
            <a:chOff x="7388102" y="3443652"/>
            <a:chExt cx="10608211" cy="6694310"/>
          </a:xfrm>
        </p:grpSpPr>
        <p:sp>
          <p:nvSpPr>
            <p:cNvPr id="3" name="Freeform 3"/>
            <p:cNvSpPr/>
            <p:nvPr/>
          </p:nvSpPr>
          <p:spPr>
            <a:xfrm>
              <a:off x="7388102" y="3443652"/>
              <a:ext cx="5172986" cy="6694310"/>
            </a:xfrm>
            <a:custGeom>
              <a:avLst/>
              <a:gdLst/>
              <a:ahLst/>
              <a:cxnLst/>
              <a:rect l="l" t="t" r="r" b="b"/>
              <a:pathLst>
                <a:path w="5172986" h="6694310">
                  <a:moveTo>
                    <a:pt x="0" y="0"/>
                  </a:moveTo>
                  <a:lnTo>
                    <a:pt x="5172986" y="0"/>
                  </a:lnTo>
                  <a:lnTo>
                    <a:pt x="5172986" y="6694310"/>
                  </a:lnTo>
                  <a:lnTo>
                    <a:pt x="0" y="6694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005" r="-6005"/>
              </a:stretch>
            </a:blipFill>
          </p:spPr>
        </p:sp>
        <p:pic>
          <p:nvPicPr>
            <p:cNvPr id="6" name="Picture 6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rcRect t="8333" b="17071"/>
            <a:stretch>
              <a:fillRect/>
            </a:stretch>
          </p:blipFill>
          <p:spPr>
            <a:xfrm>
              <a:off x="12948315" y="3443652"/>
              <a:ext cx="5047998" cy="669431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099478" y="1193638"/>
            <a:ext cx="7974212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Static Obstacle Avoidance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389025"/>
            <a:ext cx="16230600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01CABD"/>
                </a:solidFill>
                <a:latin typeface="Cardo Bold"/>
                <a:ea typeface="Cardo Bold"/>
                <a:cs typeface="Cardo Bold"/>
                <a:sym typeface="Cardo Bold"/>
              </a:rPr>
              <a:t>Solution: Map generated using SLAM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4866" y="4733714"/>
            <a:ext cx="6202711" cy="390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166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Surrounding obstacles are realized only when the goal pose </a:t>
            </a:r>
          </a:p>
          <a:p>
            <a:pPr algn="ctr">
              <a:lnSpc>
                <a:spcPts val="6249"/>
              </a:lnSpc>
            </a:pPr>
            <a:r>
              <a:rPr lang="en-US" sz="4166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i.e the target location is given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3" name="Freeform 3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563" t="-10468" r="-34399" b="-1034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1169391">
            <a:off x="1289360" y="2939328"/>
            <a:ext cx="1612280" cy="455469"/>
          </a:xfrm>
          <a:custGeom>
            <a:avLst/>
            <a:gdLst/>
            <a:ahLst/>
            <a:cxnLst/>
            <a:rect l="l" t="t" r="r" b="b"/>
            <a:pathLst>
              <a:path w="1612280" h="455469">
                <a:moveTo>
                  <a:pt x="0" y="0"/>
                </a:moveTo>
                <a:lnTo>
                  <a:pt x="1612280" y="0"/>
                </a:lnTo>
                <a:lnTo>
                  <a:pt x="1612280" y="455469"/>
                </a:lnTo>
                <a:lnTo>
                  <a:pt x="0" y="455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05842" y="204621"/>
            <a:ext cx="7076316" cy="82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 b="1" spc="-193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81901" y="952500"/>
            <a:ext cx="4324197" cy="60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2"/>
              </a:lnSpc>
            </a:pPr>
            <a:r>
              <a:rPr lang="en-US" sz="3501" b="1" spc="-14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Challenges &amp;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44738" y="2848354"/>
            <a:ext cx="7974212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Static Obstacle Avoidance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CFCBDB-F786-4A28-B17D-F5D42DBD333F}"/>
              </a:ext>
            </a:extLst>
          </p:cNvPr>
          <p:cNvGrpSpPr/>
          <p:nvPr/>
        </p:nvGrpSpPr>
        <p:grpSpPr>
          <a:xfrm>
            <a:off x="1289360" y="4341146"/>
            <a:ext cx="10805902" cy="802354"/>
            <a:chOff x="1289360" y="4341146"/>
            <a:chExt cx="10805902" cy="802354"/>
          </a:xfrm>
        </p:grpSpPr>
        <p:sp>
          <p:nvSpPr>
            <p:cNvPr id="9" name="Freeform 9"/>
            <p:cNvSpPr/>
            <p:nvPr/>
          </p:nvSpPr>
          <p:spPr>
            <a:xfrm rot="1169391">
              <a:off x="1289360" y="4432119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70"/>
                  </a:lnTo>
                  <a:lnTo>
                    <a:pt x="0" y="455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3144738" y="4341146"/>
              <a:ext cx="8950524" cy="8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94"/>
                </a:lnSpc>
                <a:spcBef>
                  <a:spcPct val="0"/>
                </a:spcBef>
              </a:pPr>
              <a:r>
                <a:rPr lang="en-US" sz="5072" b="1" dirty="0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Dynamic Obstacle Avoidance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44738" y="6032338"/>
            <a:ext cx="7974212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Navigating Tight Spaces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52F7B2-470B-4AFA-9F28-6D858168207B}"/>
              </a:ext>
            </a:extLst>
          </p:cNvPr>
          <p:cNvGrpSpPr/>
          <p:nvPr/>
        </p:nvGrpSpPr>
        <p:grpSpPr>
          <a:xfrm>
            <a:off x="1289360" y="6123311"/>
            <a:ext cx="14901652" cy="2402623"/>
            <a:chOff x="1289360" y="6123311"/>
            <a:chExt cx="14901652" cy="2402623"/>
          </a:xfrm>
        </p:grpSpPr>
        <p:sp>
          <p:nvSpPr>
            <p:cNvPr id="11" name="Freeform 11"/>
            <p:cNvSpPr/>
            <p:nvPr/>
          </p:nvSpPr>
          <p:spPr>
            <a:xfrm rot="1169391">
              <a:off x="1289360" y="6123311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70"/>
                  </a:lnTo>
                  <a:lnTo>
                    <a:pt x="0" y="455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169391">
              <a:off x="1289360" y="7814504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69"/>
                  </a:lnTo>
                  <a:lnTo>
                    <a:pt x="0" y="45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3144738" y="7723530"/>
              <a:ext cx="13046274" cy="802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94"/>
                </a:lnSpc>
                <a:spcBef>
                  <a:spcPct val="0"/>
                </a:spcBef>
              </a:pPr>
              <a:r>
                <a:rPr lang="en-US" sz="5072" b="1" dirty="0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Robot as an obstacle (LiDAR FOV filtering)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A513372-73D7-4F00-8571-8515A6E87EC2}"/>
              </a:ext>
            </a:extLst>
          </p:cNvPr>
          <p:cNvGrpSpPr/>
          <p:nvPr/>
        </p:nvGrpSpPr>
        <p:grpSpPr>
          <a:xfrm>
            <a:off x="15669468" y="173531"/>
            <a:ext cx="2441146" cy="1709033"/>
            <a:chOff x="15669468" y="173531"/>
            <a:chExt cx="2441146" cy="1709033"/>
          </a:xfrm>
        </p:grpSpPr>
        <p:sp>
          <p:nvSpPr>
            <p:cNvPr id="3" name="Freeform 3"/>
            <p:cNvSpPr/>
            <p:nvPr/>
          </p:nvSpPr>
          <p:spPr>
            <a:xfrm>
              <a:off x="16950174" y="173531"/>
              <a:ext cx="1160440" cy="1709033"/>
            </a:xfrm>
            <a:custGeom>
              <a:avLst/>
              <a:gdLst/>
              <a:ahLst/>
              <a:cxnLst/>
              <a:rect l="l" t="t" r="r" b="b"/>
              <a:pathLst>
                <a:path w="1160440" h="1709033">
                  <a:moveTo>
                    <a:pt x="0" y="0"/>
                  </a:moveTo>
                  <a:lnTo>
                    <a:pt x="1160439" y="0"/>
                  </a:lnTo>
                  <a:lnTo>
                    <a:pt x="1160439" y="1709033"/>
                  </a:lnTo>
                  <a:lnTo>
                    <a:pt x="0" y="1709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563" t="-10468" r="-34399" b="-1034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669468" y="440623"/>
              <a:ext cx="1280706" cy="1280706"/>
            </a:xfrm>
            <a:custGeom>
              <a:avLst/>
              <a:gdLst/>
              <a:ahLst/>
              <a:cxnLst/>
              <a:rect l="l" t="t" r="r" b="b"/>
              <a:pathLst>
                <a:path w="1280706" h="1280706">
                  <a:moveTo>
                    <a:pt x="0" y="0"/>
                  </a:moveTo>
                  <a:lnTo>
                    <a:pt x="1280706" y="0"/>
                  </a:lnTo>
                  <a:lnTo>
                    <a:pt x="1280706" y="1280706"/>
                  </a:lnTo>
                  <a:lnTo>
                    <a:pt x="0" y="1280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3595" b="22431"/>
          <a:stretch>
            <a:fillRect/>
          </a:stretch>
        </p:blipFill>
        <p:spPr>
          <a:xfrm>
            <a:off x="10058400" y="3474657"/>
            <a:ext cx="6682327" cy="637172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465225"/>
            <a:ext cx="16230600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01CABD"/>
                </a:solidFill>
                <a:latin typeface="Cardo Bold"/>
                <a:ea typeface="Cardo Bold"/>
                <a:cs typeface="Cardo Bold"/>
                <a:sym typeface="Cardo Bold"/>
              </a:rPr>
              <a:t>Solution: Realtime Mapping and Navigation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7502" y="4633912"/>
            <a:ext cx="7941024" cy="390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166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Obstacles realised during the execution of  Navigation algorithm as well!</a:t>
            </a:r>
          </a:p>
          <a:p>
            <a:pPr algn="ctr">
              <a:lnSpc>
                <a:spcPts val="6249"/>
              </a:lnSpc>
            </a:pPr>
            <a:r>
              <a:rPr lang="en-US" sz="4166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E.g: People moving in a restaurant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63C016-48E5-49CF-9A96-1D6336C41D76}"/>
              </a:ext>
            </a:extLst>
          </p:cNvPr>
          <p:cNvGrpSpPr/>
          <p:nvPr/>
        </p:nvGrpSpPr>
        <p:grpSpPr>
          <a:xfrm>
            <a:off x="3755944" y="1193638"/>
            <a:ext cx="10805902" cy="802354"/>
            <a:chOff x="3755944" y="1193638"/>
            <a:chExt cx="10805902" cy="802354"/>
          </a:xfrm>
        </p:grpSpPr>
        <p:sp>
          <p:nvSpPr>
            <p:cNvPr id="2" name="Freeform 2"/>
            <p:cNvSpPr/>
            <p:nvPr/>
          </p:nvSpPr>
          <p:spPr>
            <a:xfrm rot="1169391">
              <a:off x="3755944" y="1284611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70"/>
                  </a:lnTo>
                  <a:lnTo>
                    <a:pt x="0" y="455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5611322" y="1193638"/>
              <a:ext cx="8950524" cy="8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94"/>
                </a:lnSpc>
                <a:spcBef>
                  <a:spcPct val="0"/>
                </a:spcBef>
              </a:pPr>
              <a:r>
                <a:rPr lang="en-US" sz="5072" b="1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Dynamic Obstacle Avoidance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3" name="Freeform 3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563" t="-10468" r="-34399" b="-1034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605842" y="204621"/>
            <a:ext cx="7076316" cy="82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 b="1" spc="-193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81901" y="952500"/>
            <a:ext cx="4324197" cy="60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2"/>
              </a:lnSpc>
            </a:pPr>
            <a:r>
              <a:rPr lang="en-US" sz="3501" b="1" spc="-14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Challenges &amp; Solution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F9231D-2E2B-40E5-96F1-BB6E6F79C5DA}"/>
              </a:ext>
            </a:extLst>
          </p:cNvPr>
          <p:cNvGrpSpPr/>
          <p:nvPr/>
        </p:nvGrpSpPr>
        <p:grpSpPr>
          <a:xfrm>
            <a:off x="1289359" y="2885725"/>
            <a:ext cx="9829590" cy="802354"/>
            <a:chOff x="1289359" y="2885725"/>
            <a:chExt cx="9829590" cy="802354"/>
          </a:xfrm>
        </p:grpSpPr>
        <p:sp>
          <p:nvSpPr>
            <p:cNvPr id="5" name="Freeform 5"/>
            <p:cNvSpPr/>
            <p:nvPr/>
          </p:nvSpPr>
          <p:spPr>
            <a:xfrm rot="1169391">
              <a:off x="1289359" y="2976699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69"/>
                  </a:lnTo>
                  <a:lnTo>
                    <a:pt x="0" y="45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3144737" y="2885725"/>
              <a:ext cx="7974212" cy="8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94"/>
                </a:lnSpc>
                <a:spcBef>
                  <a:spcPct val="0"/>
                </a:spcBef>
              </a:pPr>
              <a:r>
                <a:rPr lang="en-US" sz="5072" b="1" dirty="0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Static Obstacle Avoidance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A4D674-802B-4AAA-A202-692733ACE349}"/>
              </a:ext>
            </a:extLst>
          </p:cNvPr>
          <p:cNvGrpSpPr/>
          <p:nvPr/>
        </p:nvGrpSpPr>
        <p:grpSpPr>
          <a:xfrm>
            <a:off x="1289360" y="4341146"/>
            <a:ext cx="10805902" cy="802354"/>
            <a:chOff x="1289360" y="4341146"/>
            <a:chExt cx="10805902" cy="802354"/>
          </a:xfrm>
        </p:grpSpPr>
        <p:sp>
          <p:nvSpPr>
            <p:cNvPr id="9" name="Freeform 9"/>
            <p:cNvSpPr/>
            <p:nvPr/>
          </p:nvSpPr>
          <p:spPr>
            <a:xfrm rot="1169391">
              <a:off x="1289360" y="4432119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70"/>
                  </a:lnTo>
                  <a:lnTo>
                    <a:pt x="0" y="455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3144738" y="4341146"/>
              <a:ext cx="8950524" cy="8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94"/>
                </a:lnSpc>
                <a:spcBef>
                  <a:spcPct val="0"/>
                </a:spcBef>
              </a:pPr>
              <a:r>
                <a:rPr lang="en-US" sz="5072" b="1" dirty="0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Dynamic Obstacle Avoidance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1169391">
            <a:off x="1289360" y="6123311"/>
            <a:ext cx="1612280" cy="455469"/>
          </a:xfrm>
          <a:custGeom>
            <a:avLst/>
            <a:gdLst/>
            <a:ahLst/>
            <a:cxnLst/>
            <a:rect l="l" t="t" r="r" b="b"/>
            <a:pathLst>
              <a:path w="1612280" h="455469">
                <a:moveTo>
                  <a:pt x="0" y="0"/>
                </a:moveTo>
                <a:lnTo>
                  <a:pt x="1612280" y="0"/>
                </a:lnTo>
                <a:lnTo>
                  <a:pt x="1612280" y="455470"/>
                </a:lnTo>
                <a:lnTo>
                  <a:pt x="0" y="45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44738" y="6032338"/>
            <a:ext cx="7974212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Navigating Tight Spaces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20B9EB-4DC8-494C-8A6A-1FB500799B76}"/>
              </a:ext>
            </a:extLst>
          </p:cNvPr>
          <p:cNvGrpSpPr/>
          <p:nvPr/>
        </p:nvGrpSpPr>
        <p:grpSpPr>
          <a:xfrm>
            <a:off x="1289360" y="7723530"/>
            <a:ext cx="14901652" cy="802404"/>
            <a:chOff x="1289360" y="7723530"/>
            <a:chExt cx="14901652" cy="802404"/>
          </a:xfrm>
        </p:grpSpPr>
        <p:sp>
          <p:nvSpPr>
            <p:cNvPr id="13" name="Freeform 13"/>
            <p:cNvSpPr/>
            <p:nvPr/>
          </p:nvSpPr>
          <p:spPr>
            <a:xfrm rot="1169391">
              <a:off x="1289360" y="7814504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69"/>
                  </a:lnTo>
                  <a:lnTo>
                    <a:pt x="0" y="45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3144738" y="7723530"/>
              <a:ext cx="13046274" cy="802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94"/>
                </a:lnSpc>
                <a:spcBef>
                  <a:spcPct val="0"/>
                </a:spcBef>
              </a:pPr>
              <a:r>
                <a:rPr lang="en-US" sz="5072" b="1" dirty="0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Robot as an obstacle (LiDAR FOV filtering)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3"/>
            <a:stretch>
              <a:fillRect l="-12999" r="-130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563" t="-10468" r="-34399" b="-1034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85694" y="4321594"/>
            <a:ext cx="5183648" cy="1132375"/>
            <a:chOff x="0" y="0"/>
            <a:chExt cx="1665179" cy="3637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5179" cy="363761"/>
            </a:xfrm>
            <a:custGeom>
              <a:avLst/>
              <a:gdLst/>
              <a:ahLst/>
              <a:cxnLst/>
              <a:rect l="l" t="t" r="r" b="b"/>
              <a:pathLst>
                <a:path w="1665179" h="363761">
                  <a:moveTo>
                    <a:pt x="101560" y="0"/>
                  </a:moveTo>
                  <a:lnTo>
                    <a:pt x="1563619" y="0"/>
                  </a:lnTo>
                  <a:cubicBezTo>
                    <a:pt x="1590554" y="0"/>
                    <a:pt x="1616386" y="10700"/>
                    <a:pt x="1635432" y="29746"/>
                  </a:cubicBezTo>
                  <a:cubicBezTo>
                    <a:pt x="1654479" y="48792"/>
                    <a:pt x="1665179" y="74625"/>
                    <a:pt x="1665179" y="101560"/>
                  </a:cubicBezTo>
                  <a:lnTo>
                    <a:pt x="1665179" y="262201"/>
                  </a:lnTo>
                  <a:cubicBezTo>
                    <a:pt x="1665179" y="289136"/>
                    <a:pt x="1654479" y="314968"/>
                    <a:pt x="1635432" y="334014"/>
                  </a:cubicBezTo>
                  <a:cubicBezTo>
                    <a:pt x="1616386" y="353061"/>
                    <a:pt x="1590554" y="363761"/>
                    <a:pt x="1563619" y="363761"/>
                  </a:cubicBezTo>
                  <a:lnTo>
                    <a:pt x="101560" y="363761"/>
                  </a:lnTo>
                  <a:cubicBezTo>
                    <a:pt x="74625" y="363761"/>
                    <a:pt x="48792" y="353061"/>
                    <a:pt x="29746" y="334014"/>
                  </a:cubicBezTo>
                  <a:cubicBezTo>
                    <a:pt x="10700" y="314968"/>
                    <a:pt x="0" y="289136"/>
                    <a:pt x="0" y="262201"/>
                  </a:cubicBezTo>
                  <a:lnTo>
                    <a:pt x="0" y="101560"/>
                  </a:lnTo>
                  <a:cubicBezTo>
                    <a:pt x="0" y="74625"/>
                    <a:pt x="10700" y="48792"/>
                    <a:pt x="29746" y="29746"/>
                  </a:cubicBezTo>
                  <a:cubicBezTo>
                    <a:pt x="48792" y="10700"/>
                    <a:pt x="74625" y="0"/>
                    <a:pt x="101560" y="0"/>
                  </a:cubicBezTo>
                  <a:close/>
                </a:path>
              </a:pathLst>
            </a:custGeom>
            <a:solidFill>
              <a:srgbClr val="0E0E0E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65179" cy="401861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2646" y="5935478"/>
            <a:ext cx="5170468" cy="1132872"/>
            <a:chOff x="0" y="0"/>
            <a:chExt cx="1660945" cy="3639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60945" cy="363920"/>
            </a:xfrm>
            <a:custGeom>
              <a:avLst/>
              <a:gdLst/>
              <a:ahLst/>
              <a:cxnLst/>
              <a:rect l="l" t="t" r="r" b="b"/>
              <a:pathLst>
                <a:path w="1660945" h="363920">
                  <a:moveTo>
                    <a:pt x="101819" y="0"/>
                  </a:moveTo>
                  <a:lnTo>
                    <a:pt x="1559126" y="0"/>
                  </a:lnTo>
                  <a:cubicBezTo>
                    <a:pt x="1586130" y="0"/>
                    <a:pt x="1612028" y="10727"/>
                    <a:pt x="1631123" y="29822"/>
                  </a:cubicBezTo>
                  <a:cubicBezTo>
                    <a:pt x="1650217" y="48917"/>
                    <a:pt x="1660945" y="74815"/>
                    <a:pt x="1660945" y="101819"/>
                  </a:cubicBezTo>
                  <a:lnTo>
                    <a:pt x="1660945" y="262101"/>
                  </a:lnTo>
                  <a:cubicBezTo>
                    <a:pt x="1660945" y="318334"/>
                    <a:pt x="1615359" y="363920"/>
                    <a:pt x="1559126" y="363920"/>
                  </a:cubicBezTo>
                  <a:lnTo>
                    <a:pt x="101819" y="363920"/>
                  </a:lnTo>
                  <a:cubicBezTo>
                    <a:pt x="74815" y="363920"/>
                    <a:pt x="48917" y="353193"/>
                    <a:pt x="29822" y="334098"/>
                  </a:cubicBezTo>
                  <a:cubicBezTo>
                    <a:pt x="10727" y="315003"/>
                    <a:pt x="0" y="289105"/>
                    <a:pt x="0" y="262101"/>
                  </a:cubicBezTo>
                  <a:lnTo>
                    <a:pt x="0" y="101819"/>
                  </a:lnTo>
                  <a:cubicBezTo>
                    <a:pt x="0" y="45586"/>
                    <a:pt x="45586" y="0"/>
                    <a:pt x="101819" y="0"/>
                  </a:cubicBezTo>
                  <a:close/>
                </a:path>
              </a:pathLst>
            </a:custGeom>
            <a:solidFill>
              <a:srgbClr val="0E0E0E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60945" cy="402020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5694" y="7549611"/>
            <a:ext cx="5183648" cy="1132872"/>
            <a:chOff x="0" y="0"/>
            <a:chExt cx="1665179" cy="3639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65179" cy="363920"/>
            </a:xfrm>
            <a:custGeom>
              <a:avLst/>
              <a:gdLst/>
              <a:ahLst/>
              <a:cxnLst/>
              <a:rect l="l" t="t" r="r" b="b"/>
              <a:pathLst>
                <a:path w="1665179" h="363920">
                  <a:moveTo>
                    <a:pt x="101560" y="0"/>
                  </a:moveTo>
                  <a:lnTo>
                    <a:pt x="1563619" y="0"/>
                  </a:lnTo>
                  <a:cubicBezTo>
                    <a:pt x="1590554" y="0"/>
                    <a:pt x="1616386" y="10700"/>
                    <a:pt x="1635432" y="29746"/>
                  </a:cubicBezTo>
                  <a:cubicBezTo>
                    <a:pt x="1654479" y="48792"/>
                    <a:pt x="1665179" y="74625"/>
                    <a:pt x="1665179" y="101560"/>
                  </a:cubicBezTo>
                  <a:lnTo>
                    <a:pt x="1665179" y="262360"/>
                  </a:lnTo>
                  <a:cubicBezTo>
                    <a:pt x="1665179" y="318450"/>
                    <a:pt x="1619709" y="363920"/>
                    <a:pt x="1563619" y="363920"/>
                  </a:cubicBezTo>
                  <a:lnTo>
                    <a:pt x="101560" y="363920"/>
                  </a:lnTo>
                  <a:cubicBezTo>
                    <a:pt x="74625" y="363920"/>
                    <a:pt x="48792" y="353220"/>
                    <a:pt x="29746" y="334174"/>
                  </a:cubicBezTo>
                  <a:cubicBezTo>
                    <a:pt x="10700" y="315128"/>
                    <a:pt x="0" y="289296"/>
                    <a:pt x="0" y="262360"/>
                  </a:cubicBezTo>
                  <a:lnTo>
                    <a:pt x="0" y="101560"/>
                  </a:lnTo>
                  <a:cubicBezTo>
                    <a:pt x="0" y="74625"/>
                    <a:pt x="10700" y="48792"/>
                    <a:pt x="29746" y="29746"/>
                  </a:cubicBezTo>
                  <a:cubicBezTo>
                    <a:pt x="48792" y="10700"/>
                    <a:pt x="74625" y="0"/>
                    <a:pt x="101560" y="0"/>
                  </a:cubicBezTo>
                  <a:close/>
                </a:path>
              </a:pathLst>
            </a:custGeom>
            <a:solidFill>
              <a:srgbClr val="0E0E0E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65179" cy="402020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298369" y="7549611"/>
            <a:ext cx="5168797" cy="1132872"/>
            <a:chOff x="0" y="0"/>
            <a:chExt cx="1660408" cy="3639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60408" cy="363920"/>
            </a:xfrm>
            <a:custGeom>
              <a:avLst/>
              <a:gdLst/>
              <a:ahLst/>
              <a:cxnLst/>
              <a:rect l="l" t="t" r="r" b="b"/>
              <a:pathLst>
                <a:path w="1660408" h="363920">
                  <a:moveTo>
                    <a:pt x="101852" y="0"/>
                  </a:moveTo>
                  <a:lnTo>
                    <a:pt x="1558556" y="0"/>
                  </a:lnTo>
                  <a:cubicBezTo>
                    <a:pt x="1614807" y="0"/>
                    <a:pt x="1660408" y="45601"/>
                    <a:pt x="1660408" y="101852"/>
                  </a:cubicBezTo>
                  <a:lnTo>
                    <a:pt x="1660408" y="262069"/>
                  </a:lnTo>
                  <a:cubicBezTo>
                    <a:pt x="1660408" y="318320"/>
                    <a:pt x="1614807" y="363920"/>
                    <a:pt x="1558556" y="363920"/>
                  </a:cubicBezTo>
                  <a:lnTo>
                    <a:pt x="101852" y="363920"/>
                  </a:lnTo>
                  <a:cubicBezTo>
                    <a:pt x="45601" y="363920"/>
                    <a:pt x="0" y="318320"/>
                    <a:pt x="0" y="262069"/>
                  </a:cubicBezTo>
                  <a:lnTo>
                    <a:pt x="0" y="101852"/>
                  </a:lnTo>
                  <a:cubicBezTo>
                    <a:pt x="0" y="45601"/>
                    <a:pt x="45601" y="0"/>
                    <a:pt x="101852" y="0"/>
                  </a:cubicBezTo>
                  <a:close/>
                </a:path>
              </a:pathLst>
            </a:custGeom>
            <a:solidFill>
              <a:srgbClr val="0E0E0E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60408" cy="402020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5694" y="7545459"/>
            <a:ext cx="1132780" cy="1132872"/>
            <a:chOff x="0" y="0"/>
            <a:chExt cx="247565" cy="2475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7565" cy="247585"/>
            </a:xfrm>
            <a:custGeom>
              <a:avLst/>
              <a:gdLst/>
              <a:ahLst/>
              <a:cxnLst/>
              <a:rect l="l" t="t" r="r" b="b"/>
              <a:pathLst>
                <a:path w="247565" h="247585">
                  <a:moveTo>
                    <a:pt x="123783" y="0"/>
                  </a:moveTo>
                  <a:lnTo>
                    <a:pt x="123783" y="0"/>
                  </a:lnTo>
                  <a:cubicBezTo>
                    <a:pt x="156612" y="0"/>
                    <a:pt x="188096" y="13041"/>
                    <a:pt x="211310" y="36255"/>
                  </a:cubicBezTo>
                  <a:cubicBezTo>
                    <a:pt x="234524" y="59469"/>
                    <a:pt x="247565" y="90953"/>
                    <a:pt x="247565" y="123783"/>
                  </a:cubicBezTo>
                  <a:lnTo>
                    <a:pt x="247565" y="123803"/>
                  </a:lnTo>
                  <a:cubicBezTo>
                    <a:pt x="247565" y="192166"/>
                    <a:pt x="192146" y="247585"/>
                    <a:pt x="123783" y="247585"/>
                  </a:cubicBezTo>
                  <a:lnTo>
                    <a:pt x="123783" y="247585"/>
                  </a:lnTo>
                  <a:cubicBezTo>
                    <a:pt x="55419" y="247585"/>
                    <a:pt x="0" y="192166"/>
                    <a:pt x="0" y="123803"/>
                  </a:cubicBezTo>
                  <a:lnTo>
                    <a:pt x="0" y="123783"/>
                  </a:lnTo>
                  <a:cubicBezTo>
                    <a:pt x="0" y="55419"/>
                    <a:pt x="55419" y="0"/>
                    <a:pt x="1237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47565" cy="285685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22633" y="7545459"/>
            <a:ext cx="1132780" cy="1132872"/>
            <a:chOff x="0" y="0"/>
            <a:chExt cx="247565" cy="2475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7565" cy="247585"/>
            </a:xfrm>
            <a:custGeom>
              <a:avLst/>
              <a:gdLst/>
              <a:ahLst/>
              <a:cxnLst/>
              <a:rect l="l" t="t" r="r" b="b"/>
              <a:pathLst>
                <a:path w="247565" h="247585">
                  <a:moveTo>
                    <a:pt x="123783" y="0"/>
                  </a:moveTo>
                  <a:lnTo>
                    <a:pt x="123783" y="0"/>
                  </a:lnTo>
                  <a:cubicBezTo>
                    <a:pt x="156612" y="0"/>
                    <a:pt x="188096" y="13041"/>
                    <a:pt x="211310" y="36255"/>
                  </a:cubicBezTo>
                  <a:cubicBezTo>
                    <a:pt x="234524" y="59469"/>
                    <a:pt x="247565" y="90953"/>
                    <a:pt x="247565" y="123783"/>
                  </a:cubicBezTo>
                  <a:lnTo>
                    <a:pt x="247565" y="123803"/>
                  </a:lnTo>
                  <a:cubicBezTo>
                    <a:pt x="247565" y="192166"/>
                    <a:pt x="192146" y="247585"/>
                    <a:pt x="123783" y="247585"/>
                  </a:cubicBezTo>
                  <a:lnTo>
                    <a:pt x="123783" y="247585"/>
                  </a:lnTo>
                  <a:cubicBezTo>
                    <a:pt x="55419" y="247585"/>
                    <a:pt x="0" y="192166"/>
                    <a:pt x="0" y="123803"/>
                  </a:cubicBezTo>
                  <a:lnTo>
                    <a:pt x="0" y="123783"/>
                  </a:lnTo>
                  <a:cubicBezTo>
                    <a:pt x="0" y="55419"/>
                    <a:pt x="55419" y="0"/>
                    <a:pt x="1237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47565" cy="285685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269158" y="7545459"/>
            <a:ext cx="1132780" cy="1132872"/>
            <a:chOff x="0" y="0"/>
            <a:chExt cx="247565" cy="2475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7565" cy="247585"/>
            </a:xfrm>
            <a:custGeom>
              <a:avLst/>
              <a:gdLst/>
              <a:ahLst/>
              <a:cxnLst/>
              <a:rect l="l" t="t" r="r" b="b"/>
              <a:pathLst>
                <a:path w="247565" h="247585">
                  <a:moveTo>
                    <a:pt x="123783" y="0"/>
                  </a:moveTo>
                  <a:lnTo>
                    <a:pt x="123783" y="0"/>
                  </a:lnTo>
                  <a:cubicBezTo>
                    <a:pt x="156612" y="0"/>
                    <a:pt x="188096" y="13041"/>
                    <a:pt x="211310" y="36255"/>
                  </a:cubicBezTo>
                  <a:cubicBezTo>
                    <a:pt x="234524" y="59469"/>
                    <a:pt x="247565" y="90953"/>
                    <a:pt x="247565" y="123783"/>
                  </a:cubicBezTo>
                  <a:lnTo>
                    <a:pt x="247565" y="123803"/>
                  </a:lnTo>
                  <a:cubicBezTo>
                    <a:pt x="247565" y="192166"/>
                    <a:pt x="192146" y="247585"/>
                    <a:pt x="123783" y="247585"/>
                  </a:cubicBezTo>
                  <a:lnTo>
                    <a:pt x="123783" y="247585"/>
                  </a:lnTo>
                  <a:cubicBezTo>
                    <a:pt x="55419" y="247585"/>
                    <a:pt x="0" y="192166"/>
                    <a:pt x="0" y="123803"/>
                  </a:cubicBezTo>
                  <a:lnTo>
                    <a:pt x="0" y="123783"/>
                  </a:lnTo>
                  <a:cubicBezTo>
                    <a:pt x="0" y="55419"/>
                    <a:pt x="55419" y="0"/>
                    <a:pt x="1237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47565" cy="285685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622633" y="4321594"/>
            <a:ext cx="5188231" cy="1132375"/>
            <a:chOff x="0" y="0"/>
            <a:chExt cx="1666651" cy="36376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66651" cy="363761"/>
            </a:xfrm>
            <a:custGeom>
              <a:avLst/>
              <a:gdLst/>
              <a:ahLst/>
              <a:cxnLst/>
              <a:rect l="l" t="t" r="r" b="b"/>
              <a:pathLst>
                <a:path w="1666651" h="363761">
                  <a:moveTo>
                    <a:pt x="101470" y="0"/>
                  </a:moveTo>
                  <a:lnTo>
                    <a:pt x="1565181" y="0"/>
                  </a:lnTo>
                  <a:cubicBezTo>
                    <a:pt x="1592092" y="0"/>
                    <a:pt x="1617902" y="10691"/>
                    <a:pt x="1636931" y="29720"/>
                  </a:cubicBezTo>
                  <a:cubicBezTo>
                    <a:pt x="1655960" y="48749"/>
                    <a:pt x="1666651" y="74559"/>
                    <a:pt x="1666651" y="101470"/>
                  </a:cubicBezTo>
                  <a:lnTo>
                    <a:pt x="1666651" y="262291"/>
                  </a:lnTo>
                  <a:cubicBezTo>
                    <a:pt x="1666651" y="289202"/>
                    <a:pt x="1655960" y="315011"/>
                    <a:pt x="1636931" y="334041"/>
                  </a:cubicBezTo>
                  <a:cubicBezTo>
                    <a:pt x="1617902" y="353070"/>
                    <a:pt x="1592092" y="363761"/>
                    <a:pt x="1565181" y="363761"/>
                  </a:cubicBezTo>
                  <a:lnTo>
                    <a:pt x="101470" y="363761"/>
                  </a:lnTo>
                  <a:cubicBezTo>
                    <a:pt x="74559" y="363761"/>
                    <a:pt x="48749" y="353070"/>
                    <a:pt x="29720" y="334041"/>
                  </a:cubicBezTo>
                  <a:cubicBezTo>
                    <a:pt x="10691" y="315011"/>
                    <a:pt x="0" y="289202"/>
                    <a:pt x="0" y="262291"/>
                  </a:cubicBezTo>
                  <a:lnTo>
                    <a:pt x="0" y="101470"/>
                  </a:lnTo>
                  <a:cubicBezTo>
                    <a:pt x="0" y="74559"/>
                    <a:pt x="10691" y="48749"/>
                    <a:pt x="29720" y="29720"/>
                  </a:cubicBezTo>
                  <a:cubicBezTo>
                    <a:pt x="48749" y="10691"/>
                    <a:pt x="74559" y="0"/>
                    <a:pt x="101470" y="0"/>
                  </a:cubicBezTo>
                  <a:close/>
                </a:path>
              </a:pathLst>
            </a:custGeom>
            <a:solidFill>
              <a:srgbClr val="0E0E0E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666651" cy="401861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294351" y="5935478"/>
            <a:ext cx="5174924" cy="1132872"/>
            <a:chOff x="0" y="0"/>
            <a:chExt cx="1662376" cy="3639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62376" cy="363920"/>
            </a:xfrm>
            <a:custGeom>
              <a:avLst/>
              <a:gdLst/>
              <a:ahLst/>
              <a:cxnLst/>
              <a:rect l="l" t="t" r="r" b="b"/>
              <a:pathLst>
                <a:path w="1662376" h="363920">
                  <a:moveTo>
                    <a:pt x="101731" y="0"/>
                  </a:moveTo>
                  <a:lnTo>
                    <a:pt x="1560645" y="0"/>
                  </a:lnTo>
                  <a:cubicBezTo>
                    <a:pt x="1616829" y="0"/>
                    <a:pt x="1662376" y="45547"/>
                    <a:pt x="1662376" y="101731"/>
                  </a:cubicBezTo>
                  <a:lnTo>
                    <a:pt x="1662376" y="262189"/>
                  </a:lnTo>
                  <a:cubicBezTo>
                    <a:pt x="1662376" y="289170"/>
                    <a:pt x="1651658" y="315046"/>
                    <a:pt x="1632580" y="334124"/>
                  </a:cubicBezTo>
                  <a:cubicBezTo>
                    <a:pt x="1613501" y="353202"/>
                    <a:pt x="1587626" y="363920"/>
                    <a:pt x="1560645" y="363920"/>
                  </a:cubicBezTo>
                  <a:lnTo>
                    <a:pt x="101731" y="363920"/>
                  </a:lnTo>
                  <a:cubicBezTo>
                    <a:pt x="74750" y="363920"/>
                    <a:pt x="48875" y="353202"/>
                    <a:pt x="29796" y="334124"/>
                  </a:cubicBezTo>
                  <a:cubicBezTo>
                    <a:pt x="10718" y="315046"/>
                    <a:pt x="0" y="289170"/>
                    <a:pt x="0" y="262189"/>
                  </a:cubicBezTo>
                  <a:lnTo>
                    <a:pt x="0" y="101731"/>
                  </a:lnTo>
                  <a:cubicBezTo>
                    <a:pt x="0" y="74750"/>
                    <a:pt x="10718" y="48875"/>
                    <a:pt x="29796" y="29796"/>
                  </a:cubicBezTo>
                  <a:cubicBezTo>
                    <a:pt x="48875" y="10718"/>
                    <a:pt x="74750" y="0"/>
                    <a:pt x="101731" y="0"/>
                  </a:cubicBezTo>
                  <a:close/>
                </a:path>
              </a:pathLst>
            </a:custGeom>
            <a:solidFill>
              <a:srgbClr val="0E0E0E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662376" cy="402020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263209" y="4321594"/>
            <a:ext cx="5193661" cy="1132375"/>
            <a:chOff x="0" y="0"/>
            <a:chExt cx="1668395" cy="36376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68395" cy="363761"/>
            </a:xfrm>
            <a:custGeom>
              <a:avLst/>
              <a:gdLst/>
              <a:ahLst/>
              <a:cxnLst/>
              <a:rect l="l" t="t" r="r" b="b"/>
              <a:pathLst>
                <a:path w="1668395" h="363761">
                  <a:moveTo>
                    <a:pt x="101364" y="0"/>
                  </a:moveTo>
                  <a:lnTo>
                    <a:pt x="1567031" y="0"/>
                  </a:lnTo>
                  <a:cubicBezTo>
                    <a:pt x="1593914" y="0"/>
                    <a:pt x="1619697" y="10679"/>
                    <a:pt x="1638706" y="29689"/>
                  </a:cubicBezTo>
                  <a:cubicBezTo>
                    <a:pt x="1657715" y="48698"/>
                    <a:pt x="1668395" y="74481"/>
                    <a:pt x="1668395" y="101364"/>
                  </a:cubicBezTo>
                  <a:lnTo>
                    <a:pt x="1668395" y="262397"/>
                  </a:lnTo>
                  <a:cubicBezTo>
                    <a:pt x="1668395" y="289280"/>
                    <a:pt x="1657715" y="315062"/>
                    <a:pt x="1638706" y="334072"/>
                  </a:cubicBezTo>
                  <a:cubicBezTo>
                    <a:pt x="1619697" y="353081"/>
                    <a:pt x="1593914" y="363761"/>
                    <a:pt x="1567031" y="363761"/>
                  </a:cubicBezTo>
                  <a:lnTo>
                    <a:pt x="101364" y="363761"/>
                  </a:lnTo>
                  <a:cubicBezTo>
                    <a:pt x="74481" y="363761"/>
                    <a:pt x="48698" y="353081"/>
                    <a:pt x="29689" y="334072"/>
                  </a:cubicBezTo>
                  <a:cubicBezTo>
                    <a:pt x="10679" y="315062"/>
                    <a:pt x="0" y="289280"/>
                    <a:pt x="0" y="262397"/>
                  </a:cubicBezTo>
                  <a:lnTo>
                    <a:pt x="0" y="101364"/>
                  </a:lnTo>
                  <a:cubicBezTo>
                    <a:pt x="0" y="74481"/>
                    <a:pt x="10679" y="48698"/>
                    <a:pt x="29689" y="29689"/>
                  </a:cubicBezTo>
                  <a:cubicBezTo>
                    <a:pt x="48698" y="10679"/>
                    <a:pt x="74481" y="0"/>
                    <a:pt x="101364" y="0"/>
                  </a:cubicBezTo>
                  <a:close/>
                </a:path>
              </a:pathLst>
            </a:custGeom>
            <a:solidFill>
              <a:srgbClr val="0E0E0E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668395" cy="401861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267078" y="4321594"/>
            <a:ext cx="1132780" cy="1132872"/>
            <a:chOff x="0" y="0"/>
            <a:chExt cx="247565" cy="24758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47565" cy="247585"/>
            </a:xfrm>
            <a:custGeom>
              <a:avLst/>
              <a:gdLst/>
              <a:ahLst/>
              <a:cxnLst/>
              <a:rect l="l" t="t" r="r" b="b"/>
              <a:pathLst>
                <a:path w="247565" h="247585">
                  <a:moveTo>
                    <a:pt x="123783" y="0"/>
                  </a:moveTo>
                  <a:lnTo>
                    <a:pt x="123783" y="0"/>
                  </a:lnTo>
                  <a:cubicBezTo>
                    <a:pt x="156612" y="0"/>
                    <a:pt x="188096" y="13041"/>
                    <a:pt x="211310" y="36255"/>
                  </a:cubicBezTo>
                  <a:cubicBezTo>
                    <a:pt x="234524" y="59469"/>
                    <a:pt x="247565" y="90953"/>
                    <a:pt x="247565" y="123783"/>
                  </a:cubicBezTo>
                  <a:lnTo>
                    <a:pt x="247565" y="123803"/>
                  </a:lnTo>
                  <a:cubicBezTo>
                    <a:pt x="247565" y="192166"/>
                    <a:pt x="192146" y="247585"/>
                    <a:pt x="123783" y="247585"/>
                  </a:cubicBezTo>
                  <a:lnTo>
                    <a:pt x="123783" y="247585"/>
                  </a:lnTo>
                  <a:cubicBezTo>
                    <a:pt x="55419" y="247585"/>
                    <a:pt x="0" y="192166"/>
                    <a:pt x="0" y="123803"/>
                  </a:cubicBezTo>
                  <a:lnTo>
                    <a:pt x="0" y="123783"/>
                  </a:lnTo>
                  <a:cubicBezTo>
                    <a:pt x="0" y="55419"/>
                    <a:pt x="55419" y="0"/>
                    <a:pt x="1237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47565" cy="285685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951776" y="5935478"/>
            <a:ext cx="5158837" cy="1132872"/>
            <a:chOff x="0" y="0"/>
            <a:chExt cx="1657208" cy="36392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657208" cy="363920"/>
            </a:xfrm>
            <a:custGeom>
              <a:avLst/>
              <a:gdLst/>
              <a:ahLst/>
              <a:cxnLst/>
              <a:rect l="l" t="t" r="r" b="b"/>
              <a:pathLst>
                <a:path w="1657208" h="363920">
                  <a:moveTo>
                    <a:pt x="102048" y="0"/>
                  </a:moveTo>
                  <a:lnTo>
                    <a:pt x="1555160" y="0"/>
                  </a:lnTo>
                  <a:cubicBezTo>
                    <a:pt x="1582225" y="0"/>
                    <a:pt x="1608181" y="10751"/>
                    <a:pt x="1627319" y="29889"/>
                  </a:cubicBezTo>
                  <a:cubicBezTo>
                    <a:pt x="1646457" y="49027"/>
                    <a:pt x="1657208" y="74983"/>
                    <a:pt x="1657208" y="102048"/>
                  </a:cubicBezTo>
                  <a:lnTo>
                    <a:pt x="1657208" y="261872"/>
                  </a:lnTo>
                  <a:cubicBezTo>
                    <a:pt x="1657208" y="318232"/>
                    <a:pt x="1611520" y="363920"/>
                    <a:pt x="1555160" y="363920"/>
                  </a:cubicBezTo>
                  <a:lnTo>
                    <a:pt x="102048" y="363920"/>
                  </a:lnTo>
                  <a:cubicBezTo>
                    <a:pt x="74983" y="363920"/>
                    <a:pt x="49027" y="353169"/>
                    <a:pt x="29889" y="334031"/>
                  </a:cubicBezTo>
                  <a:cubicBezTo>
                    <a:pt x="10751" y="314893"/>
                    <a:pt x="0" y="288937"/>
                    <a:pt x="0" y="261872"/>
                  </a:cubicBezTo>
                  <a:lnTo>
                    <a:pt x="0" y="102048"/>
                  </a:lnTo>
                  <a:cubicBezTo>
                    <a:pt x="0" y="45689"/>
                    <a:pt x="45689" y="0"/>
                    <a:pt x="102048" y="0"/>
                  </a:cubicBezTo>
                  <a:close/>
                </a:path>
              </a:pathLst>
            </a:custGeom>
            <a:solidFill>
              <a:srgbClr val="0E0E0E"/>
            </a:solidFill>
            <a:ln cap="rnd">
              <a:noFill/>
              <a:prstDash val="solid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657208" cy="402020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62646" y="5935478"/>
            <a:ext cx="1132780" cy="1132872"/>
            <a:chOff x="0" y="0"/>
            <a:chExt cx="247565" cy="24758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47565" cy="247585"/>
            </a:xfrm>
            <a:custGeom>
              <a:avLst/>
              <a:gdLst/>
              <a:ahLst/>
              <a:cxnLst/>
              <a:rect l="l" t="t" r="r" b="b"/>
              <a:pathLst>
                <a:path w="247565" h="247585">
                  <a:moveTo>
                    <a:pt x="123783" y="0"/>
                  </a:moveTo>
                  <a:lnTo>
                    <a:pt x="123783" y="0"/>
                  </a:lnTo>
                  <a:cubicBezTo>
                    <a:pt x="156612" y="0"/>
                    <a:pt x="188096" y="13041"/>
                    <a:pt x="211310" y="36255"/>
                  </a:cubicBezTo>
                  <a:cubicBezTo>
                    <a:pt x="234524" y="59469"/>
                    <a:pt x="247565" y="90953"/>
                    <a:pt x="247565" y="123783"/>
                  </a:cubicBezTo>
                  <a:lnTo>
                    <a:pt x="247565" y="123803"/>
                  </a:lnTo>
                  <a:cubicBezTo>
                    <a:pt x="247565" y="192166"/>
                    <a:pt x="192146" y="247585"/>
                    <a:pt x="123783" y="247585"/>
                  </a:cubicBezTo>
                  <a:lnTo>
                    <a:pt x="123783" y="247585"/>
                  </a:lnTo>
                  <a:cubicBezTo>
                    <a:pt x="55419" y="247585"/>
                    <a:pt x="0" y="192166"/>
                    <a:pt x="0" y="123803"/>
                  </a:cubicBezTo>
                  <a:lnTo>
                    <a:pt x="0" y="123783"/>
                  </a:lnTo>
                  <a:cubicBezTo>
                    <a:pt x="0" y="55419"/>
                    <a:pt x="55419" y="0"/>
                    <a:pt x="1237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235C5">
                    <a:alpha val="100000"/>
                  </a:srgbClr>
                </a:gs>
                <a:gs pos="100000">
                  <a:srgbClr val="645DE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247565" cy="285685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294351" y="5935478"/>
            <a:ext cx="1132780" cy="1132872"/>
            <a:chOff x="0" y="0"/>
            <a:chExt cx="247565" cy="24758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7565" cy="247585"/>
            </a:xfrm>
            <a:custGeom>
              <a:avLst/>
              <a:gdLst/>
              <a:ahLst/>
              <a:cxnLst/>
              <a:rect l="l" t="t" r="r" b="b"/>
              <a:pathLst>
                <a:path w="247565" h="247585">
                  <a:moveTo>
                    <a:pt x="123783" y="0"/>
                  </a:moveTo>
                  <a:lnTo>
                    <a:pt x="123783" y="0"/>
                  </a:lnTo>
                  <a:cubicBezTo>
                    <a:pt x="156612" y="0"/>
                    <a:pt x="188096" y="13041"/>
                    <a:pt x="211310" y="36255"/>
                  </a:cubicBezTo>
                  <a:cubicBezTo>
                    <a:pt x="234524" y="59469"/>
                    <a:pt x="247565" y="90953"/>
                    <a:pt x="247565" y="123783"/>
                  </a:cubicBezTo>
                  <a:lnTo>
                    <a:pt x="247565" y="123803"/>
                  </a:lnTo>
                  <a:cubicBezTo>
                    <a:pt x="247565" y="192166"/>
                    <a:pt x="192146" y="247585"/>
                    <a:pt x="123783" y="247585"/>
                  </a:cubicBezTo>
                  <a:lnTo>
                    <a:pt x="123783" y="247585"/>
                  </a:lnTo>
                  <a:cubicBezTo>
                    <a:pt x="55419" y="247585"/>
                    <a:pt x="0" y="192166"/>
                    <a:pt x="0" y="123803"/>
                  </a:cubicBezTo>
                  <a:lnTo>
                    <a:pt x="0" y="123783"/>
                  </a:lnTo>
                  <a:cubicBezTo>
                    <a:pt x="0" y="55419"/>
                    <a:pt x="55419" y="0"/>
                    <a:pt x="1237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235C5">
                    <a:alpha val="100000"/>
                  </a:srgbClr>
                </a:gs>
                <a:gs pos="100000">
                  <a:srgbClr val="645DE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247565" cy="285685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2930917" y="5935478"/>
            <a:ext cx="1132780" cy="1132872"/>
            <a:chOff x="0" y="0"/>
            <a:chExt cx="247565" cy="24758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47565" cy="247585"/>
            </a:xfrm>
            <a:custGeom>
              <a:avLst/>
              <a:gdLst/>
              <a:ahLst/>
              <a:cxnLst/>
              <a:rect l="l" t="t" r="r" b="b"/>
              <a:pathLst>
                <a:path w="247565" h="247585">
                  <a:moveTo>
                    <a:pt x="123783" y="0"/>
                  </a:moveTo>
                  <a:lnTo>
                    <a:pt x="123783" y="0"/>
                  </a:lnTo>
                  <a:cubicBezTo>
                    <a:pt x="156612" y="0"/>
                    <a:pt x="188096" y="13041"/>
                    <a:pt x="211310" y="36255"/>
                  </a:cubicBezTo>
                  <a:cubicBezTo>
                    <a:pt x="234524" y="59469"/>
                    <a:pt x="247565" y="90953"/>
                    <a:pt x="247565" y="123783"/>
                  </a:cubicBezTo>
                  <a:lnTo>
                    <a:pt x="247565" y="123803"/>
                  </a:lnTo>
                  <a:cubicBezTo>
                    <a:pt x="247565" y="192166"/>
                    <a:pt x="192146" y="247585"/>
                    <a:pt x="123783" y="247585"/>
                  </a:cubicBezTo>
                  <a:lnTo>
                    <a:pt x="123783" y="247585"/>
                  </a:lnTo>
                  <a:cubicBezTo>
                    <a:pt x="55419" y="247585"/>
                    <a:pt x="0" y="192166"/>
                    <a:pt x="0" y="123803"/>
                  </a:cubicBezTo>
                  <a:lnTo>
                    <a:pt x="0" y="123783"/>
                  </a:lnTo>
                  <a:cubicBezTo>
                    <a:pt x="0" y="55419"/>
                    <a:pt x="55419" y="0"/>
                    <a:pt x="1237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235C5">
                    <a:alpha val="100000"/>
                  </a:srgbClr>
                </a:gs>
                <a:gs pos="100000">
                  <a:srgbClr val="645DE5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247565" cy="285685"/>
            </a:xfrm>
            <a:prstGeom prst="rect">
              <a:avLst/>
            </a:prstGeom>
          </p:spPr>
          <p:txBody>
            <a:bodyPr lIns="57316" tIns="57316" rIns="57316" bIns="57316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2342933" y="4520460"/>
            <a:ext cx="2278105" cy="59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3"/>
              </a:lnSpc>
              <a:spcBef>
                <a:spcPct val="0"/>
              </a:spcBef>
            </a:pPr>
            <a:r>
              <a:rPr lang="en-US" sz="317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Introduction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985694" y="4321594"/>
            <a:ext cx="1132780" cy="1132872"/>
            <a:chOff x="0" y="0"/>
            <a:chExt cx="247565" cy="24758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47565" cy="247585"/>
            </a:xfrm>
            <a:custGeom>
              <a:avLst/>
              <a:gdLst/>
              <a:ahLst/>
              <a:cxnLst/>
              <a:rect l="l" t="t" r="r" b="b"/>
              <a:pathLst>
                <a:path w="247565" h="247585">
                  <a:moveTo>
                    <a:pt x="123783" y="0"/>
                  </a:moveTo>
                  <a:lnTo>
                    <a:pt x="123783" y="0"/>
                  </a:lnTo>
                  <a:cubicBezTo>
                    <a:pt x="156612" y="0"/>
                    <a:pt x="188096" y="13041"/>
                    <a:pt x="211310" y="36255"/>
                  </a:cubicBezTo>
                  <a:cubicBezTo>
                    <a:pt x="234524" y="59469"/>
                    <a:pt x="247565" y="90953"/>
                    <a:pt x="247565" y="123783"/>
                  </a:cubicBezTo>
                  <a:lnTo>
                    <a:pt x="247565" y="123803"/>
                  </a:lnTo>
                  <a:cubicBezTo>
                    <a:pt x="247565" y="192166"/>
                    <a:pt x="192146" y="247585"/>
                    <a:pt x="123783" y="247585"/>
                  </a:cubicBezTo>
                  <a:lnTo>
                    <a:pt x="123783" y="247585"/>
                  </a:lnTo>
                  <a:cubicBezTo>
                    <a:pt x="55419" y="247585"/>
                    <a:pt x="0" y="192166"/>
                    <a:pt x="0" y="123803"/>
                  </a:cubicBezTo>
                  <a:lnTo>
                    <a:pt x="0" y="123783"/>
                  </a:lnTo>
                  <a:cubicBezTo>
                    <a:pt x="0" y="55419"/>
                    <a:pt x="55419" y="0"/>
                    <a:pt x="1237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247565" cy="285685"/>
            </a:xfrm>
            <a:prstGeom prst="rect">
              <a:avLst/>
            </a:prstGeom>
          </p:spPr>
          <p:txBody>
            <a:bodyPr lIns="84248" tIns="84248" rIns="84248" bIns="84248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253393" y="4460957"/>
            <a:ext cx="566390" cy="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629887" y="7748725"/>
            <a:ext cx="2090397" cy="59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3"/>
              </a:lnSpc>
              <a:spcBef>
                <a:spcPct val="0"/>
              </a:spcBef>
            </a:pPr>
            <a:r>
              <a:rPr lang="en-US" sz="317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Timeline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983361" y="4520460"/>
            <a:ext cx="3309021" cy="5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1"/>
              </a:lnSpc>
              <a:spcBef>
                <a:spcPct val="0"/>
              </a:spcBef>
            </a:pPr>
            <a:r>
              <a:rPr lang="en-US" sz="3069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Problem Statement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650928" y="6134592"/>
            <a:ext cx="2742390" cy="57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8"/>
              </a:lnSpc>
              <a:spcBef>
                <a:spcPct val="0"/>
              </a:spcBef>
            </a:pPr>
            <a:r>
              <a:rPr lang="en-US" sz="3067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Future Work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623407" y="4520460"/>
            <a:ext cx="3242916" cy="59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3"/>
              </a:lnSpc>
              <a:spcBef>
                <a:spcPct val="0"/>
              </a:spcBef>
            </a:pPr>
            <a:r>
              <a:rPr lang="en-US" sz="317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Solution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6586836" y="4297914"/>
            <a:ext cx="1132780" cy="1132872"/>
            <a:chOff x="0" y="0"/>
            <a:chExt cx="247565" cy="24758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47565" cy="247585"/>
            </a:xfrm>
            <a:custGeom>
              <a:avLst/>
              <a:gdLst/>
              <a:ahLst/>
              <a:cxnLst/>
              <a:rect l="l" t="t" r="r" b="b"/>
              <a:pathLst>
                <a:path w="247565" h="247585">
                  <a:moveTo>
                    <a:pt x="123783" y="0"/>
                  </a:moveTo>
                  <a:lnTo>
                    <a:pt x="123783" y="0"/>
                  </a:lnTo>
                  <a:cubicBezTo>
                    <a:pt x="156612" y="0"/>
                    <a:pt x="188096" y="13041"/>
                    <a:pt x="211310" y="36255"/>
                  </a:cubicBezTo>
                  <a:cubicBezTo>
                    <a:pt x="234524" y="59469"/>
                    <a:pt x="247565" y="90953"/>
                    <a:pt x="247565" y="123783"/>
                  </a:cubicBezTo>
                  <a:lnTo>
                    <a:pt x="247565" y="123803"/>
                  </a:lnTo>
                  <a:cubicBezTo>
                    <a:pt x="247565" y="192166"/>
                    <a:pt x="192146" y="247585"/>
                    <a:pt x="123783" y="247585"/>
                  </a:cubicBezTo>
                  <a:lnTo>
                    <a:pt x="123783" y="247585"/>
                  </a:lnTo>
                  <a:cubicBezTo>
                    <a:pt x="55419" y="247585"/>
                    <a:pt x="0" y="192166"/>
                    <a:pt x="0" y="123803"/>
                  </a:cubicBezTo>
                  <a:lnTo>
                    <a:pt x="0" y="123783"/>
                  </a:lnTo>
                  <a:cubicBezTo>
                    <a:pt x="0" y="55419"/>
                    <a:pt x="55419" y="0"/>
                    <a:pt x="1237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247565" cy="285685"/>
            </a:xfrm>
            <a:prstGeom prst="rect">
              <a:avLst/>
            </a:prstGeom>
          </p:spPr>
          <p:txBody>
            <a:bodyPr lIns="84248" tIns="84248" rIns="84248" bIns="84248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6904637" y="4460871"/>
            <a:ext cx="566142" cy="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2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935813" y="6074841"/>
            <a:ext cx="566390" cy="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4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53276" y="7684736"/>
            <a:ext cx="566142" cy="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7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577546" y="6074841"/>
            <a:ext cx="566390" cy="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5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6902395" y="7686247"/>
            <a:ext cx="570541" cy="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8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224140" y="6074841"/>
            <a:ext cx="566390" cy="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6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549427" y="7686247"/>
            <a:ext cx="570541" cy="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9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983361" y="7809490"/>
            <a:ext cx="3140915" cy="5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1"/>
              </a:lnSpc>
              <a:spcBef>
                <a:spcPct val="0"/>
              </a:spcBef>
            </a:pPr>
            <a:r>
              <a:rPr lang="en-US" sz="3069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Work Division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554706" y="4460871"/>
            <a:ext cx="566142" cy="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3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2342933" y="7748725"/>
            <a:ext cx="3242916" cy="59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3"/>
              </a:lnSpc>
              <a:spcBef>
                <a:spcPct val="0"/>
              </a:spcBef>
            </a:pPr>
            <a:r>
              <a:rPr lang="en-US" sz="317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Deliverables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3018819" y="6134592"/>
            <a:ext cx="3603814" cy="59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3"/>
              </a:lnSpc>
              <a:spcBef>
                <a:spcPct val="0"/>
              </a:spcBef>
            </a:pPr>
            <a:r>
              <a:rPr lang="en-US" sz="317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System Architecture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376540" y="1518792"/>
            <a:ext cx="3298546" cy="1395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18"/>
              </a:lnSpc>
              <a:spcBef>
                <a:spcPct val="0"/>
              </a:spcBef>
            </a:pPr>
            <a:r>
              <a:rPr lang="en-US" sz="8629" b="1">
                <a:solidFill>
                  <a:srgbClr val="00C9FF"/>
                </a:solidFill>
                <a:latin typeface="Cardo Bold"/>
                <a:ea typeface="Cardo Bold"/>
                <a:cs typeface="Cardo Bold"/>
                <a:sym typeface="Cardo Bold"/>
              </a:rPr>
              <a:t>Points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3064443" y="1518792"/>
            <a:ext cx="8177567" cy="139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218"/>
              </a:lnSpc>
              <a:spcBef>
                <a:spcPct val="0"/>
              </a:spcBef>
            </a:pPr>
            <a:r>
              <a:rPr lang="en-US" sz="8629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Key Discussion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4287494" y="6134592"/>
            <a:ext cx="3684800" cy="59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3"/>
              </a:lnSpc>
              <a:spcBef>
                <a:spcPct val="0"/>
              </a:spcBef>
            </a:pPr>
            <a:r>
              <a:rPr lang="en-US" sz="317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Methodology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659559-C346-44EE-BEB0-784F0AE3C0BD}"/>
              </a:ext>
            </a:extLst>
          </p:cNvPr>
          <p:cNvGrpSpPr/>
          <p:nvPr/>
        </p:nvGrpSpPr>
        <p:grpSpPr>
          <a:xfrm>
            <a:off x="15669468" y="173531"/>
            <a:ext cx="2441146" cy="1709033"/>
            <a:chOff x="15669468" y="173531"/>
            <a:chExt cx="2441146" cy="1709033"/>
          </a:xfrm>
        </p:grpSpPr>
        <p:sp>
          <p:nvSpPr>
            <p:cNvPr id="2" name="Freeform 2"/>
            <p:cNvSpPr/>
            <p:nvPr/>
          </p:nvSpPr>
          <p:spPr>
            <a:xfrm>
              <a:off x="16950174" y="173531"/>
              <a:ext cx="1160440" cy="1709033"/>
            </a:xfrm>
            <a:custGeom>
              <a:avLst/>
              <a:gdLst/>
              <a:ahLst/>
              <a:cxnLst/>
              <a:rect l="l" t="t" r="r" b="b"/>
              <a:pathLst>
                <a:path w="1160440" h="1709033">
                  <a:moveTo>
                    <a:pt x="0" y="0"/>
                  </a:moveTo>
                  <a:lnTo>
                    <a:pt x="1160439" y="0"/>
                  </a:lnTo>
                  <a:lnTo>
                    <a:pt x="1160439" y="1709033"/>
                  </a:lnTo>
                  <a:lnTo>
                    <a:pt x="0" y="1709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563" t="-10468" r="-34399" b="-10349"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15669468" y="540792"/>
              <a:ext cx="1280706" cy="1280706"/>
            </a:xfrm>
            <a:custGeom>
              <a:avLst/>
              <a:gdLst/>
              <a:ahLst/>
              <a:cxnLst/>
              <a:rect l="l" t="t" r="r" b="b"/>
              <a:pathLst>
                <a:path w="1280706" h="1280706">
                  <a:moveTo>
                    <a:pt x="0" y="0"/>
                  </a:moveTo>
                  <a:lnTo>
                    <a:pt x="1280706" y="0"/>
                  </a:lnTo>
                  <a:lnTo>
                    <a:pt x="1280706" y="1280706"/>
                  </a:lnTo>
                  <a:lnTo>
                    <a:pt x="0" y="1280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8067"/>
          <a:stretch>
            <a:fillRect/>
          </a:stretch>
        </p:blipFill>
        <p:spPr>
          <a:xfrm>
            <a:off x="10619712" y="3772405"/>
            <a:ext cx="6330462" cy="591978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080051" y="5757356"/>
            <a:ext cx="8780072" cy="4338388"/>
          </a:xfrm>
          <a:custGeom>
            <a:avLst/>
            <a:gdLst/>
            <a:ahLst/>
            <a:cxnLst/>
            <a:rect l="l" t="t" r="r" b="b"/>
            <a:pathLst>
              <a:path w="8780072" h="4338388">
                <a:moveTo>
                  <a:pt x="0" y="0"/>
                </a:moveTo>
                <a:lnTo>
                  <a:pt x="8780072" y="0"/>
                </a:lnTo>
                <a:lnTo>
                  <a:pt x="8780072" y="4338388"/>
                </a:lnTo>
                <a:lnTo>
                  <a:pt x="0" y="4338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360450"/>
            <a:ext cx="16230600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01CABD"/>
                </a:solidFill>
                <a:latin typeface="Cardo Bold"/>
                <a:ea typeface="Cardo Bold"/>
                <a:cs typeface="Cardo Bold"/>
                <a:sym typeface="Cardo Bold"/>
              </a:rPr>
              <a:t>Solution: Parameter Tuning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3410453"/>
            <a:ext cx="9416174" cy="2193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5904" lvl="1" indent="-422952" algn="l">
              <a:lnSpc>
                <a:spcPts val="5877"/>
              </a:lnSpc>
              <a:buFont typeface="Arial"/>
              <a:buChar char="•"/>
            </a:pPr>
            <a:r>
              <a:rPr lang="en-US" sz="3918" b="1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Tolerance tuning: 0.5m to 0.3m</a:t>
            </a:r>
          </a:p>
          <a:p>
            <a:pPr marL="845904" lvl="1" indent="-422952" algn="l">
              <a:lnSpc>
                <a:spcPts val="5877"/>
              </a:lnSpc>
              <a:buFont typeface="Arial"/>
              <a:buChar char="•"/>
            </a:pPr>
            <a:r>
              <a:rPr lang="en-US" sz="3918" b="1" dirty="0" err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Costmap</a:t>
            </a:r>
            <a:r>
              <a:rPr lang="en-US" sz="3918" b="1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 Update Frequency: 10Hz</a:t>
            </a:r>
          </a:p>
          <a:p>
            <a:pPr marL="845904" lvl="1" indent="-422952" algn="l">
              <a:lnSpc>
                <a:spcPts val="5877"/>
              </a:lnSpc>
              <a:buFont typeface="Arial"/>
              <a:buChar char="•"/>
            </a:pPr>
            <a:r>
              <a:rPr lang="en-US" sz="3918" b="1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Control Loop Rate adjustment: 20 Hz</a:t>
            </a:r>
          </a:p>
        </p:txBody>
      </p:sp>
      <p:sp>
        <p:nvSpPr>
          <p:cNvPr id="8" name="Freeform 8"/>
          <p:cNvSpPr/>
          <p:nvPr/>
        </p:nvSpPr>
        <p:spPr>
          <a:xfrm rot="1169391">
            <a:off x="3955353" y="1401420"/>
            <a:ext cx="1612280" cy="455469"/>
          </a:xfrm>
          <a:custGeom>
            <a:avLst/>
            <a:gdLst/>
            <a:ahLst/>
            <a:cxnLst/>
            <a:rect l="l" t="t" r="r" b="b"/>
            <a:pathLst>
              <a:path w="1612280" h="455469">
                <a:moveTo>
                  <a:pt x="0" y="0"/>
                </a:moveTo>
                <a:lnTo>
                  <a:pt x="1612280" y="0"/>
                </a:lnTo>
                <a:lnTo>
                  <a:pt x="1612280" y="455469"/>
                </a:lnTo>
                <a:lnTo>
                  <a:pt x="0" y="455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10731" y="1310446"/>
            <a:ext cx="7974212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Navigating Tight Spaces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3" name="Freeform 3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563" t="-10468" r="-34399" b="-1034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605842" y="204621"/>
            <a:ext cx="7076316" cy="82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 b="1" spc="-193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81901" y="952500"/>
            <a:ext cx="4324197" cy="60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2"/>
              </a:lnSpc>
            </a:pPr>
            <a:r>
              <a:rPr lang="en-US" sz="3501" b="1" spc="-14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Challenges &amp;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44738" y="2848354"/>
            <a:ext cx="7974212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Static Obstacle Avoidance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C27E8D-771C-4D2F-808C-9F66733281A6}"/>
              </a:ext>
            </a:extLst>
          </p:cNvPr>
          <p:cNvGrpSpPr/>
          <p:nvPr/>
        </p:nvGrpSpPr>
        <p:grpSpPr>
          <a:xfrm>
            <a:off x="1289360" y="2939328"/>
            <a:ext cx="1612280" cy="1948260"/>
            <a:chOff x="1289360" y="2939328"/>
            <a:chExt cx="1612280" cy="1948260"/>
          </a:xfrm>
        </p:grpSpPr>
        <p:sp>
          <p:nvSpPr>
            <p:cNvPr id="5" name="Freeform 5"/>
            <p:cNvSpPr/>
            <p:nvPr/>
          </p:nvSpPr>
          <p:spPr>
            <a:xfrm rot="1169391">
              <a:off x="1289360" y="2939328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69"/>
                  </a:lnTo>
                  <a:lnTo>
                    <a:pt x="0" y="45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169391">
              <a:off x="1289360" y="4432119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70"/>
                  </a:lnTo>
                  <a:lnTo>
                    <a:pt x="0" y="455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144738" y="4341146"/>
            <a:ext cx="8950524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Dynamic Obstacle Avoidance</a:t>
            </a:r>
          </a:p>
        </p:txBody>
      </p:sp>
      <p:sp>
        <p:nvSpPr>
          <p:cNvPr id="11" name="Freeform 11"/>
          <p:cNvSpPr/>
          <p:nvPr/>
        </p:nvSpPr>
        <p:spPr>
          <a:xfrm rot="1169391">
            <a:off x="1289360" y="6123311"/>
            <a:ext cx="1612280" cy="455469"/>
          </a:xfrm>
          <a:custGeom>
            <a:avLst/>
            <a:gdLst/>
            <a:ahLst/>
            <a:cxnLst/>
            <a:rect l="l" t="t" r="r" b="b"/>
            <a:pathLst>
              <a:path w="1612280" h="455469">
                <a:moveTo>
                  <a:pt x="0" y="0"/>
                </a:moveTo>
                <a:lnTo>
                  <a:pt x="1612280" y="0"/>
                </a:lnTo>
                <a:lnTo>
                  <a:pt x="1612280" y="455470"/>
                </a:lnTo>
                <a:lnTo>
                  <a:pt x="0" y="45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44738" y="6032338"/>
            <a:ext cx="7974212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Navigating Tight Spaces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CC2BE7-80CE-4FF4-9C6E-5DDB5A2912B3}"/>
              </a:ext>
            </a:extLst>
          </p:cNvPr>
          <p:cNvGrpSpPr/>
          <p:nvPr/>
        </p:nvGrpSpPr>
        <p:grpSpPr>
          <a:xfrm>
            <a:off x="1289360" y="7723530"/>
            <a:ext cx="14901652" cy="802354"/>
            <a:chOff x="1289360" y="7723530"/>
            <a:chExt cx="14901652" cy="802354"/>
          </a:xfrm>
        </p:grpSpPr>
        <p:sp>
          <p:nvSpPr>
            <p:cNvPr id="13" name="Freeform 13"/>
            <p:cNvSpPr/>
            <p:nvPr/>
          </p:nvSpPr>
          <p:spPr>
            <a:xfrm rot="1169391">
              <a:off x="1289360" y="7814504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69"/>
                  </a:lnTo>
                  <a:lnTo>
                    <a:pt x="0" y="45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3144738" y="7723530"/>
              <a:ext cx="13046274" cy="8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94"/>
                </a:lnSpc>
                <a:spcBef>
                  <a:spcPct val="0"/>
                </a:spcBef>
              </a:pPr>
              <a:r>
                <a:rPr lang="en-US" sz="5072" b="1" dirty="0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Robot as an obstacle (LiDAR 360 </a:t>
              </a:r>
              <a:r>
                <a:rPr lang="en-US" sz="5072" b="1" dirty="0" err="1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fov</a:t>
              </a:r>
              <a:r>
                <a:rPr lang="en-US" sz="5072" b="1" dirty="0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465225"/>
            <a:ext cx="16230600" cy="8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4"/>
              </a:lnSpc>
              <a:spcBef>
                <a:spcPct val="0"/>
              </a:spcBef>
            </a:pPr>
            <a:r>
              <a:rPr lang="en-US" sz="5072" b="1">
                <a:solidFill>
                  <a:srgbClr val="01CABD"/>
                </a:solidFill>
                <a:latin typeface="Cardo Bold"/>
                <a:ea typeface="Cardo Bold"/>
                <a:cs typeface="Cardo Bold"/>
                <a:sym typeface="Cardo Bold"/>
              </a:rPr>
              <a:t>Solution: LiDAR Field of View Filtering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EA53E7-E968-4960-9405-C60BB0EA8584}"/>
              </a:ext>
            </a:extLst>
          </p:cNvPr>
          <p:cNvGrpSpPr/>
          <p:nvPr/>
        </p:nvGrpSpPr>
        <p:grpSpPr>
          <a:xfrm>
            <a:off x="15669468" y="173531"/>
            <a:ext cx="2441146" cy="1709033"/>
            <a:chOff x="15669468" y="173531"/>
            <a:chExt cx="2441146" cy="1709033"/>
          </a:xfrm>
        </p:grpSpPr>
        <p:sp>
          <p:nvSpPr>
            <p:cNvPr id="4" name="Freeform 4"/>
            <p:cNvSpPr/>
            <p:nvPr/>
          </p:nvSpPr>
          <p:spPr>
            <a:xfrm>
              <a:off x="16950174" y="173531"/>
              <a:ext cx="1160440" cy="1709033"/>
            </a:xfrm>
            <a:custGeom>
              <a:avLst/>
              <a:gdLst/>
              <a:ahLst/>
              <a:cxnLst/>
              <a:rect l="l" t="t" r="r" b="b"/>
              <a:pathLst>
                <a:path w="1160440" h="1709033">
                  <a:moveTo>
                    <a:pt x="0" y="0"/>
                  </a:moveTo>
                  <a:lnTo>
                    <a:pt x="1160439" y="0"/>
                  </a:lnTo>
                  <a:lnTo>
                    <a:pt x="1160439" y="1709033"/>
                  </a:lnTo>
                  <a:lnTo>
                    <a:pt x="0" y="1709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563" t="-10468" r="-34399" b="-10349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669468" y="540792"/>
              <a:ext cx="1280706" cy="1280706"/>
            </a:xfrm>
            <a:custGeom>
              <a:avLst/>
              <a:gdLst/>
              <a:ahLst/>
              <a:cxnLst/>
              <a:rect l="l" t="t" r="r" b="b"/>
              <a:pathLst>
                <a:path w="1280706" h="1280706">
                  <a:moveTo>
                    <a:pt x="0" y="0"/>
                  </a:moveTo>
                  <a:lnTo>
                    <a:pt x="1280706" y="0"/>
                  </a:lnTo>
                  <a:lnTo>
                    <a:pt x="1280706" y="1280706"/>
                  </a:lnTo>
                  <a:lnTo>
                    <a:pt x="0" y="1280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DFC88-5155-4A99-BD17-5B45DED5C649}"/>
              </a:ext>
            </a:extLst>
          </p:cNvPr>
          <p:cNvGrpSpPr/>
          <p:nvPr/>
        </p:nvGrpSpPr>
        <p:grpSpPr>
          <a:xfrm>
            <a:off x="3530690" y="4350904"/>
            <a:ext cx="14281060" cy="5526521"/>
            <a:chOff x="3530690" y="4350904"/>
            <a:chExt cx="14281060" cy="5526521"/>
          </a:xfrm>
        </p:grpSpPr>
        <p:pic>
          <p:nvPicPr>
            <p:cNvPr id="2" name="Picture 2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293599" y="4350904"/>
              <a:ext cx="8518151" cy="5526521"/>
            </a:xfrm>
            <a:prstGeom prst="rect">
              <a:avLst/>
            </a:prstGeom>
          </p:spPr>
        </p:pic>
        <p:sp>
          <p:nvSpPr>
            <p:cNvPr id="6" name="Freeform 6"/>
            <p:cNvSpPr/>
            <p:nvPr/>
          </p:nvSpPr>
          <p:spPr>
            <a:xfrm rot="-5400000">
              <a:off x="4170073" y="5427187"/>
              <a:ext cx="3810855" cy="5089622"/>
            </a:xfrm>
            <a:custGeom>
              <a:avLst/>
              <a:gdLst/>
              <a:ahLst/>
              <a:cxnLst/>
              <a:rect l="l" t="t" r="r" b="b"/>
              <a:pathLst>
                <a:path w="3810855" h="5089622">
                  <a:moveTo>
                    <a:pt x="0" y="0"/>
                  </a:moveTo>
                  <a:lnTo>
                    <a:pt x="3810854" y="0"/>
                  </a:lnTo>
                  <a:lnTo>
                    <a:pt x="3810854" y="5089622"/>
                  </a:lnTo>
                  <a:lnTo>
                    <a:pt x="0" y="508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3922702"/>
            <a:ext cx="7377299" cy="232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166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Limiting the LiDAR field of view to be within +90 and -90 degrees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BD0806-AD1E-4B6F-8EB9-FA9C806FE9C0}"/>
              </a:ext>
            </a:extLst>
          </p:cNvPr>
          <p:cNvGrpSpPr/>
          <p:nvPr/>
        </p:nvGrpSpPr>
        <p:grpSpPr>
          <a:xfrm>
            <a:off x="2048522" y="1346083"/>
            <a:ext cx="14901652" cy="802354"/>
            <a:chOff x="2048522" y="1346083"/>
            <a:chExt cx="14901652" cy="802354"/>
          </a:xfrm>
        </p:grpSpPr>
        <p:sp>
          <p:nvSpPr>
            <p:cNvPr id="8" name="Freeform 8"/>
            <p:cNvSpPr/>
            <p:nvPr/>
          </p:nvSpPr>
          <p:spPr>
            <a:xfrm rot="1169391">
              <a:off x="2048522" y="1437057"/>
              <a:ext cx="1612280" cy="455469"/>
            </a:xfrm>
            <a:custGeom>
              <a:avLst/>
              <a:gdLst/>
              <a:ahLst/>
              <a:cxnLst/>
              <a:rect l="l" t="t" r="r" b="b"/>
              <a:pathLst>
                <a:path w="1612280" h="455469">
                  <a:moveTo>
                    <a:pt x="0" y="0"/>
                  </a:moveTo>
                  <a:lnTo>
                    <a:pt x="1612280" y="0"/>
                  </a:lnTo>
                  <a:lnTo>
                    <a:pt x="1612280" y="455469"/>
                  </a:lnTo>
                  <a:lnTo>
                    <a:pt x="0" y="455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3903900" y="1346083"/>
              <a:ext cx="13046274" cy="802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94"/>
                </a:lnSpc>
                <a:spcBef>
                  <a:spcPct val="0"/>
                </a:spcBef>
              </a:pPr>
              <a:r>
                <a:rPr lang="en-US" sz="5072" b="1" dirty="0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Robot as an obstacle (LiDAR 360 </a:t>
              </a:r>
              <a:r>
                <a:rPr lang="en-US" sz="5072" b="1" dirty="0" err="1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fov</a:t>
              </a:r>
              <a:r>
                <a:rPr lang="en-US" sz="5072" b="1" dirty="0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103251">
            <a:off x="-7515554" y="-1789621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047732">
            <a:off x="11317776" y="-4264423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6094253" y="-1082255"/>
            <a:ext cx="6645009" cy="13588864"/>
          </a:xfrm>
          <a:custGeom>
            <a:avLst/>
            <a:gdLst/>
            <a:ahLst/>
            <a:cxnLst/>
            <a:rect l="l" t="t" r="r" b="b"/>
            <a:pathLst>
              <a:path w="6645009" h="13588864">
                <a:moveTo>
                  <a:pt x="0" y="0"/>
                </a:moveTo>
                <a:lnTo>
                  <a:pt x="6645009" y="0"/>
                </a:lnTo>
                <a:lnTo>
                  <a:pt x="6645009" y="13588865"/>
                </a:lnTo>
                <a:lnTo>
                  <a:pt x="0" y="1358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171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15678" y="7703820"/>
            <a:ext cx="1530076" cy="5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8086252" y="3317071"/>
            <a:ext cx="1530076" cy="5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297692" y="7703820"/>
            <a:ext cx="1530076" cy="5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5"/>
              </a:lnSpc>
            </a:pPr>
            <a:endParaRPr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D39378-FD61-4EA0-844F-1AD0A1232A87}"/>
              </a:ext>
            </a:extLst>
          </p:cNvPr>
          <p:cNvGrpSpPr/>
          <p:nvPr/>
        </p:nvGrpSpPr>
        <p:grpSpPr>
          <a:xfrm>
            <a:off x="3171665" y="2835998"/>
            <a:ext cx="6479075" cy="5563780"/>
            <a:chOff x="3171665" y="2835998"/>
            <a:chExt cx="6479075" cy="5563780"/>
          </a:xfrm>
        </p:grpSpPr>
        <p:sp>
          <p:nvSpPr>
            <p:cNvPr id="8" name="Freeform 8"/>
            <p:cNvSpPr/>
            <p:nvPr/>
          </p:nvSpPr>
          <p:spPr>
            <a:xfrm>
              <a:off x="8303986" y="2835998"/>
              <a:ext cx="1346754" cy="1346754"/>
            </a:xfrm>
            <a:custGeom>
              <a:avLst/>
              <a:gdLst/>
              <a:ahLst/>
              <a:cxnLst/>
              <a:rect l="l" t="t" r="r" b="b"/>
              <a:pathLst>
                <a:path w="1346754" h="1346754">
                  <a:moveTo>
                    <a:pt x="0" y="0"/>
                  </a:moveTo>
                  <a:lnTo>
                    <a:pt x="1346754" y="0"/>
                  </a:lnTo>
                  <a:lnTo>
                    <a:pt x="1346754" y="1346754"/>
                  </a:lnTo>
                  <a:lnTo>
                    <a:pt x="0" y="1346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171665" y="7290982"/>
              <a:ext cx="1085234" cy="1108796"/>
            </a:xfrm>
            <a:custGeom>
              <a:avLst/>
              <a:gdLst/>
              <a:ahLst/>
              <a:cxnLst/>
              <a:rect l="l" t="t" r="r" b="b"/>
              <a:pathLst>
                <a:path w="1085234" h="1108796">
                  <a:moveTo>
                    <a:pt x="0" y="0"/>
                  </a:moveTo>
                  <a:lnTo>
                    <a:pt x="1085234" y="0"/>
                  </a:lnTo>
                  <a:lnTo>
                    <a:pt x="1085234" y="1108796"/>
                  </a:lnTo>
                  <a:lnTo>
                    <a:pt x="0" y="1108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3534340" y="7210513"/>
            <a:ext cx="1269734" cy="1269734"/>
          </a:xfrm>
          <a:custGeom>
            <a:avLst/>
            <a:gdLst/>
            <a:ahLst/>
            <a:cxnLst/>
            <a:rect l="l" t="t" r="r" b="b"/>
            <a:pathLst>
              <a:path w="1269734" h="1269734">
                <a:moveTo>
                  <a:pt x="0" y="0"/>
                </a:moveTo>
                <a:lnTo>
                  <a:pt x="1269734" y="0"/>
                </a:lnTo>
                <a:lnTo>
                  <a:pt x="1269734" y="1269734"/>
                </a:lnTo>
                <a:lnTo>
                  <a:pt x="0" y="1269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4169207" y="5637961"/>
            <a:ext cx="2418429" cy="148434"/>
            <a:chOff x="0" y="0"/>
            <a:chExt cx="636952" cy="390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6952" cy="39094"/>
            </a:xfrm>
            <a:custGeom>
              <a:avLst/>
              <a:gdLst/>
              <a:ahLst/>
              <a:cxnLst/>
              <a:rect l="l" t="t" r="r" b="b"/>
              <a:pathLst>
                <a:path w="636952" h="39094">
                  <a:moveTo>
                    <a:pt x="0" y="0"/>
                  </a:moveTo>
                  <a:lnTo>
                    <a:pt x="636952" y="0"/>
                  </a:lnTo>
                  <a:lnTo>
                    <a:pt x="636952" y="39094"/>
                  </a:lnTo>
                  <a:lnTo>
                    <a:pt x="0" y="39094"/>
                  </a:lnTo>
                  <a:close/>
                </a:path>
              </a:pathLst>
            </a:custGeom>
            <a:solidFill>
              <a:srgbClr val="000E1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36952" cy="77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1563" t="-10468" r="-34399" b="-1034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9025157"/>
            <a:ext cx="5770479" cy="7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1" b="1" spc="-186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Mechanical Structure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99942" y="1466002"/>
            <a:ext cx="6832369" cy="83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1"/>
              </a:lnSpc>
            </a:pPr>
            <a:r>
              <a:rPr lang="en-US" sz="4965" b="1" spc="-198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Autonomous Mobility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66499" y="9025157"/>
            <a:ext cx="7249114" cy="7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661" b="1" spc="-186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AI/ML Driven Interactions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02865" y="3664251"/>
            <a:ext cx="9545015" cy="1991302"/>
            <a:chOff x="0" y="0"/>
            <a:chExt cx="12726687" cy="2655070"/>
          </a:xfrm>
        </p:grpSpPr>
        <p:sp>
          <p:nvSpPr>
            <p:cNvPr id="3" name="TextBox 3"/>
            <p:cNvSpPr txBox="1"/>
            <p:nvPr/>
          </p:nvSpPr>
          <p:spPr>
            <a:xfrm>
              <a:off x="757225" y="-95250"/>
              <a:ext cx="11188892" cy="1019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34"/>
                </a:lnSpc>
                <a:spcBef>
                  <a:spcPct val="0"/>
                </a:spcBef>
              </a:pPr>
              <a:r>
                <a:rPr lang="en-US" sz="4595" b="1" spc="45" dirty="0">
                  <a:solidFill>
                    <a:srgbClr val="F8F8F8"/>
                  </a:solidFill>
                  <a:latin typeface="Cardo Bold"/>
                  <a:ea typeface="Cardo Bold"/>
                  <a:cs typeface="Cardo Bold"/>
                  <a:sym typeface="Cardo Bold"/>
                </a:rPr>
                <a:t>Visual and Audio Interaction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27455" y="383582"/>
              <a:ext cx="0" cy="2271487"/>
            </a:xfrm>
            <a:prstGeom prst="line">
              <a:avLst/>
            </a:prstGeom>
            <a:ln w="50800" cap="flat">
              <a:solidFill>
                <a:srgbClr val="FFFDFA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2701287" y="454345"/>
              <a:ext cx="0" cy="2113031"/>
            </a:xfrm>
            <a:prstGeom prst="line">
              <a:avLst/>
            </a:prstGeom>
            <a:ln w="50800" cap="flat">
              <a:solidFill>
                <a:srgbClr val="FFFDFA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6" name="AutoShape 6"/>
            <p:cNvSpPr/>
            <p:nvPr/>
          </p:nvSpPr>
          <p:spPr>
            <a:xfrm flipH="1">
              <a:off x="11802155" y="438492"/>
              <a:ext cx="873733" cy="0"/>
            </a:xfrm>
            <a:prstGeom prst="line">
              <a:avLst/>
            </a:prstGeom>
            <a:ln w="50800" cap="flat">
              <a:solidFill>
                <a:srgbClr val="FFFDF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H="1">
              <a:off x="0" y="383582"/>
              <a:ext cx="873733" cy="0"/>
            </a:xfrm>
            <a:prstGeom prst="line">
              <a:avLst/>
            </a:prstGeom>
            <a:ln w="50800" cap="flat">
              <a:solidFill>
                <a:srgbClr val="FFFDF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1602825" y="5686074"/>
            <a:ext cx="4323439" cy="1335359"/>
            <a:chOff x="0" y="0"/>
            <a:chExt cx="942067" cy="2909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2067" cy="290971"/>
            </a:xfrm>
            <a:custGeom>
              <a:avLst/>
              <a:gdLst/>
              <a:ahLst/>
              <a:cxnLst/>
              <a:rect l="l" t="t" r="r" b="b"/>
              <a:pathLst>
                <a:path w="942067" h="290971">
                  <a:moveTo>
                    <a:pt x="0" y="0"/>
                  </a:moveTo>
                  <a:lnTo>
                    <a:pt x="942067" y="0"/>
                  </a:lnTo>
                  <a:lnTo>
                    <a:pt x="942067" y="290971"/>
                  </a:lnTo>
                  <a:lnTo>
                    <a:pt x="0" y="290971"/>
                  </a:lnTo>
                  <a:close/>
                </a:path>
              </a:pathLst>
            </a:custGeom>
            <a:solidFill>
              <a:srgbClr val="B1D8B7"/>
            </a:solidFill>
            <a:ln w="38100" cap="sq">
              <a:solidFill>
                <a:srgbClr val="166963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942067" cy="290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r>
                <a:rPr lang="en-US" sz="3099" b="1">
                  <a:solidFill>
                    <a:srgbClr val="000000"/>
                  </a:solidFill>
                  <a:latin typeface="Cardo Bold"/>
                  <a:ea typeface="Cardo Bold"/>
                  <a:cs typeface="Cardo Bold"/>
                  <a:sym typeface="Cardo Bold"/>
                </a:rPr>
                <a:t>Conversational AI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045096" y="1093008"/>
            <a:ext cx="10197809" cy="112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0"/>
              </a:lnSpc>
            </a:pPr>
            <a:r>
              <a:rPr lang="en-US" sz="6557" b="1" spc="-262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AI/ML Driven Interactions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563" t="-10468" r="-34399" b="-10349"/>
            </a:stretch>
          </a:blipFill>
        </p:spPr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5F2B7C-E544-482D-B4B0-1596C1340A4C}"/>
              </a:ext>
            </a:extLst>
          </p:cNvPr>
          <p:cNvGrpSpPr/>
          <p:nvPr/>
        </p:nvGrpSpPr>
        <p:grpSpPr>
          <a:xfrm>
            <a:off x="3886200" y="479832"/>
            <a:ext cx="13063974" cy="7908169"/>
            <a:chOff x="3886200" y="479832"/>
            <a:chExt cx="13063974" cy="79081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A007B6-B314-4214-92CF-71C03BC55566}"/>
                </a:ext>
              </a:extLst>
            </p:cNvPr>
            <p:cNvGrpSpPr/>
            <p:nvPr/>
          </p:nvGrpSpPr>
          <p:grpSpPr>
            <a:xfrm>
              <a:off x="3886200" y="6977672"/>
              <a:ext cx="10846879" cy="1410329"/>
              <a:chOff x="3847475" y="7099592"/>
              <a:chExt cx="10846879" cy="141032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847475" y="7471638"/>
                <a:ext cx="1223308" cy="1038283"/>
              </a:xfrm>
              <a:custGeom>
                <a:avLst/>
                <a:gdLst/>
                <a:ahLst/>
                <a:cxnLst/>
                <a:rect l="l" t="t" r="r" b="b"/>
                <a:pathLst>
                  <a:path w="1223308" h="1038283">
                    <a:moveTo>
                      <a:pt x="0" y="0"/>
                    </a:moveTo>
                    <a:lnTo>
                      <a:pt x="1223308" y="0"/>
                    </a:lnTo>
                    <a:lnTo>
                      <a:pt x="1223308" y="1038283"/>
                    </a:lnTo>
                    <a:lnTo>
                      <a:pt x="0" y="103828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3284025" y="7099592"/>
                <a:ext cx="1410329" cy="1410329"/>
              </a:xfrm>
              <a:custGeom>
                <a:avLst/>
                <a:gdLst/>
                <a:ahLst/>
                <a:cxnLst/>
                <a:rect l="l" t="t" r="r" b="b"/>
                <a:pathLst>
                  <a:path w="1410329" h="1410329">
                    <a:moveTo>
                      <a:pt x="0" y="0"/>
                    </a:moveTo>
                    <a:lnTo>
                      <a:pt x="1410329" y="0"/>
                    </a:lnTo>
                    <a:lnTo>
                      <a:pt x="1410329" y="1410329"/>
                    </a:lnTo>
                    <a:lnTo>
                      <a:pt x="0" y="14103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  <p:sp>
          <p:nvSpPr>
            <p:cNvPr id="18" name="Freeform 18"/>
            <p:cNvSpPr/>
            <p:nvPr/>
          </p:nvSpPr>
          <p:spPr>
            <a:xfrm>
              <a:off x="15669468" y="479832"/>
              <a:ext cx="1280706" cy="1280706"/>
            </a:xfrm>
            <a:custGeom>
              <a:avLst/>
              <a:gdLst/>
              <a:ahLst/>
              <a:cxnLst/>
              <a:rect l="l" t="t" r="r" b="b"/>
              <a:pathLst>
                <a:path w="1280706" h="1280706">
                  <a:moveTo>
                    <a:pt x="0" y="0"/>
                  </a:moveTo>
                  <a:lnTo>
                    <a:pt x="1280706" y="0"/>
                  </a:lnTo>
                  <a:lnTo>
                    <a:pt x="1280706" y="1280706"/>
                  </a:lnTo>
                  <a:lnTo>
                    <a:pt x="0" y="1280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E3AC4D-13D7-432C-8992-7BC59F85E380}"/>
              </a:ext>
            </a:extLst>
          </p:cNvPr>
          <p:cNvGrpSpPr/>
          <p:nvPr/>
        </p:nvGrpSpPr>
        <p:grpSpPr>
          <a:xfrm>
            <a:off x="2333035" y="804414"/>
            <a:ext cx="4352140" cy="6234218"/>
            <a:chOff x="2333035" y="865374"/>
            <a:chExt cx="4352140" cy="6234218"/>
          </a:xfrm>
        </p:grpSpPr>
        <p:grpSp>
          <p:nvGrpSpPr>
            <p:cNvPr id="10" name="Group 10"/>
            <p:cNvGrpSpPr/>
            <p:nvPr/>
          </p:nvGrpSpPr>
          <p:grpSpPr>
            <a:xfrm>
              <a:off x="2361736" y="5764233"/>
              <a:ext cx="4323439" cy="1335359"/>
              <a:chOff x="0" y="0"/>
              <a:chExt cx="942067" cy="29097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42067" cy="290971"/>
              </a:xfrm>
              <a:custGeom>
                <a:avLst/>
                <a:gdLst/>
                <a:ahLst/>
                <a:cxnLst/>
                <a:rect l="l" t="t" r="r" b="b"/>
                <a:pathLst>
                  <a:path w="942067" h="290971">
                    <a:moveTo>
                      <a:pt x="0" y="0"/>
                    </a:moveTo>
                    <a:lnTo>
                      <a:pt x="942067" y="0"/>
                    </a:lnTo>
                    <a:lnTo>
                      <a:pt x="942067" y="290971"/>
                    </a:lnTo>
                    <a:lnTo>
                      <a:pt x="0" y="290971"/>
                    </a:lnTo>
                    <a:close/>
                  </a:path>
                </a:pathLst>
              </a:custGeom>
              <a:solidFill>
                <a:srgbClr val="D0C3F1"/>
              </a:solidFill>
              <a:ln w="38100" cap="sq">
                <a:solidFill>
                  <a:srgbClr val="4F428D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942067" cy="2909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19"/>
                  </a:lnSpc>
                </a:pPr>
                <a:r>
                  <a:rPr lang="en-US" sz="3099" b="1" dirty="0">
                    <a:solidFill>
                      <a:srgbClr val="000000"/>
                    </a:solidFill>
                    <a:latin typeface="Cardo Bold"/>
                    <a:ea typeface="Cardo Bold"/>
                    <a:cs typeface="Cardo Bold"/>
                    <a:sym typeface="Cardo Bold"/>
                  </a:rPr>
                  <a:t>Display Expressions</a:t>
                </a:r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333035" y="865374"/>
              <a:ext cx="1712060" cy="1712060"/>
            </a:xfrm>
            <a:custGeom>
              <a:avLst/>
              <a:gdLst/>
              <a:ahLst/>
              <a:cxnLst/>
              <a:rect l="l" t="t" r="r" b="b"/>
              <a:pathLst>
                <a:path w="1712060" h="1712060">
                  <a:moveTo>
                    <a:pt x="0" y="0"/>
                  </a:moveTo>
                  <a:lnTo>
                    <a:pt x="1712061" y="0"/>
                  </a:lnTo>
                  <a:lnTo>
                    <a:pt x="1712061" y="1712061"/>
                  </a:lnTo>
                  <a:lnTo>
                    <a:pt x="0" y="1712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60739">
            <a:off x="15991289" y="-6602181"/>
            <a:ext cx="13557516" cy="13557516"/>
          </a:xfrm>
          <a:custGeom>
            <a:avLst/>
            <a:gdLst/>
            <a:ahLst/>
            <a:cxnLst/>
            <a:rect l="l" t="t" r="r" b="b"/>
            <a:pathLst>
              <a:path w="13557516" h="13557516">
                <a:moveTo>
                  <a:pt x="0" y="0"/>
                </a:moveTo>
                <a:lnTo>
                  <a:pt x="13557516" y="0"/>
                </a:lnTo>
                <a:lnTo>
                  <a:pt x="13557516" y="13557516"/>
                </a:lnTo>
                <a:lnTo>
                  <a:pt x="0" y="13557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13455" y="500439"/>
            <a:ext cx="1712060" cy="1712060"/>
          </a:xfrm>
          <a:custGeom>
            <a:avLst/>
            <a:gdLst/>
            <a:ahLst/>
            <a:cxnLst/>
            <a:rect l="l" t="t" r="r" b="b"/>
            <a:pathLst>
              <a:path w="1712060" h="1712060">
                <a:moveTo>
                  <a:pt x="0" y="0"/>
                </a:moveTo>
                <a:lnTo>
                  <a:pt x="1712060" y="0"/>
                </a:lnTo>
                <a:lnTo>
                  <a:pt x="1712060" y="1712060"/>
                </a:lnTo>
                <a:lnTo>
                  <a:pt x="0" y="171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10664" y="1008586"/>
            <a:ext cx="10900261" cy="92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30"/>
              </a:lnSpc>
              <a:spcBef>
                <a:spcPct val="0"/>
              </a:spcBef>
            </a:pPr>
            <a:r>
              <a:rPr lang="en-US" sz="6025" b="1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AI/ML driven interactions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236177" y="4536536"/>
            <a:ext cx="4299080" cy="990307"/>
            <a:chOff x="0" y="0"/>
            <a:chExt cx="1012531" cy="2332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2531" cy="233240"/>
            </a:xfrm>
            <a:custGeom>
              <a:avLst/>
              <a:gdLst/>
              <a:ahLst/>
              <a:cxnLst/>
              <a:rect l="l" t="t" r="r" b="b"/>
              <a:pathLst>
                <a:path w="1012531" h="233240">
                  <a:moveTo>
                    <a:pt x="0" y="0"/>
                  </a:moveTo>
                  <a:lnTo>
                    <a:pt x="1012531" y="0"/>
                  </a:lnTo>
                  <a:lnTo>
                    <a:pt x="1012531" y="233240"/>
                  </a:lnTo>
                  <a:lnTo>
                    <a:pt x="0" y="233240"/>
                  </a:lnTo>
                  <a:close/>
                </a:path>
              </a:pathLst>
            </a:custGeom>
            <a:solidFill>
              <a:srgbClr val="B1D8B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012531" cy="233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r>
                <a:rPr lang="en-US" sz="3099" b="1">
                  <a:solidFill>
                    <a:srgbClr val="000000"/>
                  </a:solidFill>
                  <a:latin typeface="Cardo Bold"/>
                  <a:ea typeface="Cardo Bold"/>
                  <a:cs typeface="Cardo Bold"/>
                  <a:sym typeface="Cardo Bold"/>
                </a:rPr>
                <a:t>Person detection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96773" y="4536536"/>
            <a:ext cx="3924461" cy="990418"/>
            <a:chOff x="0" y="0"/>
            <a:chExt cx="924300" cy="2332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4300" cy="233266"/>
            </a:xfrm>
            <a:custGeom>
              <a:avLst/>
              <a:gdLst/>
              <a:ahLst/>
              <a:cxnLst/>
              <a:rect l="l" t="t" r="r" b="b"/>
              <a:pathLst>
                <a:path w="924300" h="233266">
                  <a:moveTo>
                    <a:pt x="0" y="0"/>
                  </a:moveTo>
                  <a:lnTo>
                    <a:pt x="924300" y="0"/>
                  </a:lnTo>
                  <a:lnTo>
                    <a:pt x="924300" y="233266"/>
                  </a:lnTo>
                  <a:lnTo>
                    <a:pt x="0" y="233266"/>
                  </a:lnTo>
                  <a:close/>
                </a:path>
              </a:pathLst>
            </a:custGeom>
            <a:solidFill>
              <a:srgbClr val="B1D8B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924300" cy="23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r>
                <a:rPr lang="en-US" sz="3099" b="1">
                  <a:solidFill>
                    <a:srgbClr val="000000"/>
                  </a:solidFill>
                  <a:latin typeface="Cardo Bold"/>
                  <a:ea typeface="Cardo Bold"/>
                  <a:cs typeface="Cardo Bold"/>
                  <a:sym typeface="Cardo Bold"/>
                </a:rPr>
                <a:t>Conversational AI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5101637" y="2817535"/>
            <a:ext cx="0" cy="1576126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3878053" y="2836585"/>
            <a:ext cx="0" cy="1576126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H="1">
            <a:off x="13271793" y="2855635"/>
            <a:ext cx="606260" cy="0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13878053" y="5526954"/>
            <a:ext cx="0" cy="942224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5" name="Group 15"/>
          <p:cNvGrpSpPr/>
          <p:nvPr/>
        </p:nvGrpSpPr>
        <p:grpSpPr>
          <a:xfrm>
            <a:off x="11915823" y="6593003"/>
            <a:ext cx="3924461" cy="990418"/>
            <a:chOff x="0" y="0"/>
            <a:chExt cx="924300" cy="2332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4300" cy="233266"/>
            </a:xfrm>
            <a:custGeom>
              <a:avLst/>
              <a:gdLst/>
              <a:ahLst/>
              <a:cxnLst/>
              <a:rect l="l" t="t" r="r" b="b"/>
              <a:pathLst>
                <a:path w="924300" h="233266">
                  <a:moveTo>
                    <a:pt x="0" y="0"/>
                  </a:moveTo>
                  <a:lnTo>
                    <a:pt x="924300" y="0"/>
                  </a:lnTo>
                  <a:lnTo>
                    <a:pt x="924300" y="233266"/>
                  </a:lnTo>
                  <a:lnTo>
                    <a:pt x="0" y="233266"/>
                  </a:lnTo>
                  <a:close/>
                </a:path>
              </a:pathLst>
            </a:custGeom>
            <a:solidFill>
              <a:srgbClr val="B1D8B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924300" cy="23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39"/>
                </a:lnSpc>
              </a:pPr>
              <a:r>
                <a:rPr lang="en-US" sz="3199" b="1">
                  <a:solidFill>
                    <a:srgbClr val="000000"/>
                  </a:solidFill>
                  <a:latin typeface="Cardo Bold"/>
                  <a:ea typeface="Cardo Bold"/>
                  <a:cs typeface="Cardo Bold"/>
                  <a:sym typeface="Cardo Bold"/>
                </a:rPr>
                <a:t>Chatgpt API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flipH="1">
            <a:off x="13859003" y="7812022"/>
            <a:ext cx="0" cy="942224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11591973" y="8943972"/>
            <a:ext cx="4838861" cy="1077876"/>
            <a:chOff x="0" y="0"/>
            <a:chExt cx="1139662" cy="2538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9662" cy="253864"/>
            </a:xfrm>
            <a:custGeom>
              <a:avLst/>
              <a:gdLst/>
              <a:ahLst/>
              <a:cxnLst/>
              <a:rect l="l" t="t" r="r" b="b"/>
              <a:pathLst>
                <a:path w="1139662" h="253864">
                  <a:moveTo>
                    <a:pt x="0" y="0"/>
                  </a:moveTo>
                  <a:lnTo>
                    <a:pt x="1139662" y="0"/>
                  </a:lnTo>
                  <a:lnTo>
                    <a:pt x="1139662" y="253864"/>
                  </a:lnTo>
                  <a:lnTo>
                    <a:pt x="0" y="253864"/>
                  </a:lnTo>
                  <a:close/>
                </a:path>
              </a:pathLst>
            </a:custGeom>
            <a:solidFill>
              <a:srgbClr val="B1D8B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1139662" cy="253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500" b="1">
                  <a:solidFill>
                    <a:srgbClr val="000000"/>
                  </a:solidFill>
                  <a:latin typeface="Cardo Bold"/>
                  <a:ea typeface="Cardo Bold"/>
                  <a:cs typeface="Cardo Bold"/>
                  <a:sym typeface="Cardo Bold"/>
                </a:rPr>
                <a:t>Responds through pyttx and google speech recognition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5082587" y="2817535"/>
            <a:ext cx="606260" cy="0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3078445" y="6593003"/>
            <a:ext cx="4299080" cy="990418"/>
            <a:chOff x="0" y="0"/>
            <a:chExt cx="1012531" cy="23326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12531" cy="233266"/>
            </a:xfrm>
            <a:custGeom>
              <a:avLst/>
              <a:gdLst/>
              <a:ahLst/>
              <a:cxnLst/>
              <a:rect l="l" t="t" r="r" b="b"/>
              <a:pathLst>
                <a:path w="1012531" h="233266">
                  <a:moveTo>
                    <a:pt x="0" y="0"/>
                  </a:moveTo>
                  <a:lnTo>
                    <a:pt x="1012531" y="0"/>
                  </a:lnTo>
                  <a:lnTo>
                    <a:pt x="1012531" y="233266"/>
                  </a:lnTo>
                  <a:lnTo>
                    <a:pt x="0" y="233266"/>
                  </a:lnTo>
                  <a:close/>
                </a:path>
              </a:pathLst>
            </a:custGeom>
            <a:solidFill>
              <a:srgbClr val="B1D8B7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012531" cy="23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r>
                <a:rPr lang="en-US" sz="2400" b="1">
                  <a:solidFill>
                    <a:srgbClr val="000000"/>
                  </a:solidFill>
                  <a:latin typeface="Cardo Bold"/>
                  <a:ea typeface="Cardo Bold"/>
                  <a:cs typeface="Cardo Bold"/>
                  <a:sym typeface="Cardo Bold"/>
                </a:rPr>
                <a:t>Live video feed from webcam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95350" y="8935053"/>
            <a:ext cx="3250389" cy="840357"/>
            <a:chOff x="0" y="0"/>
            <a:chExt cx="938382" cy="24261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38382" cy="242610"/>
            </a:xfrm>
            <a:custGeom>
              <a:avLst/>
              <a:gdLst/>
              <a:ahLst/>
              <a:cxnLst/>
              <a:rect l="l" t="t" r="r" b="b"/>
              <a:pathLst>
                <a:path w="938382" h="242610">
                  <a:moveTo>
                    <a:pt x="0" y="0"/>
                  </a:moveTo>
                  <a:lnTo>
                    <a:pt x="938382" y="0"/>
                  </a:lnTo>
                  <a:lnTo>
                    <a:pt x="938382" y="242610"/>
                  </a:lnTo>
                  <a:lnTo>
                    <a:pt x="0" y="242610"/>
                  </a:lnTo>
                  <a:close/>
                </a:path>
              </a:pathLst>
            </a:custGeom>
            <a:solidFill>
              <a:srgbClr val="B1D8B7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938382" cy="242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>
                  <a:solidFill>
                    <a:srgbClr val="000000"/>
                  </a:solidFill>
                  <a:latin typeface="Cardo Bold"/>
                  <a:ea typeface="Cardo Bold"/>
                  <a:cs typeface="Cardo Bold"/>
                  <a:sym typeface="Cardo Bold"/>
                </a:rPr>
                <a:t>checks each frame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030335" y="8839012"/>
            <a:ext cx="3250389" cy="1182836"/>
            <a:chOff x="0" y="0"/>
            <a:chExt cx="938382" cy="34148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38382" cy="341483"/>
            </a:xfrm>
            <a:custGeom>
              <a:avLst/>
              <a:gdLst/>
              <a:ahLst/>
              <a:cxnLst/>
              <a:rect l="l" t="t" r="r" b="b"/>
              <a:pathLst>
                <a:path w="938382" h="341483">
                  <a:moveTo>
                    <a:pt x="0" y="0"/>
                  </a:moveTo>
                  <a:lnTo>
                    <a:pt x="938382" y="0"/>
                  </a:lnTo>
                  <a:lnTo>
                    <a:pt x="938382" y="341483"/>
                  </a:lnTo>
                  <a:lnTo>
                    <a:pt x="0" y="341483"/>
                  </a:lnTo>
                  <a:close/>
                </a:path>
              </a:pathLst>
            </a:custGeom>
            <a:solidFill>
              <a:srgbClr val="B1D8B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938382" cy="341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b="1">
                  <a:solidFill>
                    <a:srgbClr val="000000"/>
                  </a:solidFill>
                  <a:latin typeface="Cardo Bold"/>
                  <a:ea typeface="Cardo Bold"/>
                  <a:cs typeface="Cardo Bold"/>
                  <a:sym typeface="Cardo Bold"/>
                </a:rPr>
                <a:t>detects for threshold &gt;80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2398942" y="8059297"/>
            <a:ext cx="5283786" cy="0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2379892" y="8040247"/>
            <a:ext cx="0" cy="676926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7655530" y="8040247"/>
            <a:ext cx="0" cy="676926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 flipV="1">
            <a:off x="5275354" y="7765968"/>
            <a:ext cx="0" cy="274279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36"/>
          <p:cNvSpPr txBox="1"/>
          <p:nvPr/>
        </p:nvSpPr>
        <p:spPr>
          <a:xfrm>
            <a:off x="2048986" y="8250652"/>
            <a:ext cx="6050453" cy="45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4"/>
              </a:lnSpc>
              <a:spcBef>
                <a:spcPct val="0"/>
              </a:spcBef>
            </a:pPr>
            <a:r>
              <a:rPr lang="en-US" sz="2624" b="1" spc="26">
                <a:solidFill>
                  <a:srgbClr val="F8F8F8"/>
                </a:solidFill>
                <a:latin typeface="Cardo Bold"/>
                <a:ea typeface="Cardo Bold"/>
                <a:cs typeface="Cardo Bold"/>
                <a:sym typeface="Cardo Bold"/>
              </a:rPr>
              <a:t>YOLOV8</a:t>
            </a:r>
          </a:p>
        </p:txBody>
      </p:sp>
      <p:sp>
        <p:nvSpPr>
          <p:cNvPr id="37" name="AutoShape 37"/>
          <p:cNvSpPr/>
          <p:nvPr/>
        </p:nvSpPr>
        <p:spPr>
          <a:xfrm flipH="1">
            <a:off x="5120687" y="5526954"/>
            <a:ext cx="0" cy="942224"/>
          </a:xfrm>
          <a:prstGeom prst="line">
            <a:avLst/>
          </a:prstGeom>
          <a:ln w="38100" cap="flat">
            <a:solidFill>
              <a:srgbClr val="FFFDFA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Freeform 38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563" t="-10468" r="-34399" b="-10349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5688847" y="2231667"/>
            <a:ext cx="7582946" cy="990418"/>
            <a:chOff x="0" y="0"/>
            <a:chExt cx="1785957" cy="23326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785957" cy="233266"/>
            </a:xfrm>
            <a:custGeom>
              <a:avLst/>
              <a:gdLst/>
              <a:ahLst/>
              <a:cxnLst/>
              <a:rect l="l" t="t" r="r" b="b"/>
              <a:pathLst>
                <a:path w="1785957" h="233266">
                  <a:moveTo>
                    <a:pt x="0" y="0"/>
                  </a:moveTo>
                  <a:lnTo>
                    <a:pt x="1785957" y="0"/>
                  </a:lnTo>
                  <a:lnTo>
                    <a:pt x="1785957" y="233266"/>
                  </a:lnTo>
                  <a:lnTo>
                    <a:pt x="0" y="233266"/>
                  </a:lnTo>
                  <a:close/>
                </a:path>
              </a:pathLst>
            </a:custGeom>
            <a:solidFill>
              <a:srgbClr val="B1D8B7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0"/>
              <a:ext cx="1785957" cy="23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9"/>
                </a:lnSpc>
              </a:pPr>
              <a:r>
                <a:rPr lang="en-US" sz="3099" b="1">
                  <a:solidFill>
                    <a:srgbClr val="000000"/>
                  </a:solidFill>
                  <a:latin typeface="Cardo Bold"/>
                  <a:ea typeface="Cardo Bold"/>
                  <a:cs typeface="Cardo Bold"/>
                  <a:sym typeface="Cardo Bold"/>
                </a:rPr>
                <a:t>Conversational AI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02063" y="-1153870"/>
            <a:ext cx="18692127" cy="18692127"/>
          </a:xfrm>
          <a:custGeom>
            <a:avLst/>
            <a:gdLst/>
            <a:ahLst/>
            <a:cxnLst/>
            <a:rect l="l" t="t" r="r" b="b"/>
            <a:pathLst>
              <a:path w="18692127" h="18692127">
                <a:moveTo>
                  <a:pt x="0" y="0"/>
                </a:moveTo>
                <a:lnTo>
                  <a:pt x="18692126" y="0"/>
                </a:lnTo>
                <a:lnTo>
                  <a:pt x="18692126" y="18692127"/>
                </a:lnTo>
                <a:lnTo>
                  <a:pt x="0" y="1869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114246">
            <a:off x="11568173" y="-10856961"/>
            <a:ext cx="13557516" cy="13557516"/>
          </a:xfrm>
          <a:custGeom>
            <a:avLst/>
            <a:gdLst/>
            <a:ahLst/>
            <a:cxnLst/>
            <a:rect l="l" t="t" r="r" b="b"/>
            <a:pathLst>
              <a:path w="13557516" h="13557516">
                <a:moveTo>
                  <a:pt x="0" y="0"/>
                </a:moveTo>
                <a:lnTo>
                  <a:pt x="13557516" y="0"/>
                </a:lnTo>
                <a:lnTo>
                  <a:pt x="13557516" y="13557516"/>
                </a:lnTo>
                <a:lnTo>
                  <a:pt x="0" y="1355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63474" y="1180978"/>
            <a:ext cx="7961051" cy="169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93"/>
              </a:lnSpc>
              <a:spcBef>
                <a:spcPct val="0"/>
              </a:spcBef>
            </a:pPr>
            <a:r>
              <a:rPr lang="en-US" sz="11161" b="1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 Hurdles</a:t>
            </a:r>
          </a:p>
        </p:txBody>
      </p:sp>
      <p:sp>
        <p:nvSpPr>
          <p:cNvPr id="5" name="Freeform 5"/>
          <p:cNvSpPr/>
          <p:nvPr/>
        </p:nvSpPr>
        <p:spPr>
          <a:xfrm>
            <a:off x="16805051" y="173364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40" y="0"/>
                </a:lnTo>
                <a:lnTo>
                  <a:pt x="1160440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563" t="-10468" r="-34399" b="-1034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24345" y="540625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680557" y="4574572"/>
            <a:ext cx="4974364" cy="2547779"/>
            <a:chOff x="0" y="0"/>
            <a:chExt cx="6632486" cy="339703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530525" cy="3397039"/>
              <a:chOff x="0" y="0"/>
              <a:chExt cx="874515" cy="45490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74515" cy="454904"/>
              </a:xfrm>
              <a:custGeom>
                <a:avLst/>
                <a:gdLst/>
                <a:ahLst/>
                <a:cxnLst/>
                <a:rect l="l" t="t" r="r" b="b"/>
                <a:pathLst>
                  <a:path w="874515" h="454904">
                    <a:moveTo>
                      <a:pt x="16883" y="0"/>
                    </a:moveTo>
                    <a:lnTo>
                      <a:pt x="857632" y="0"/>
                    </a:lnTo>
                    <a:cubicBezTo>
                      <a:pt x="862110" y="0"/>
                      <a:pt x="866404" y="1779"/>
                      <a:pt x="869570" y="4945"/>
                    </a:cubicBezTo>
                    <a:cubicBezTo>
                      <a:pt x="872736" y="8111"/>
                      <a:pt x="874515" y="12406"/>
                      <a:pt x="874515" y="16883"/>
                    </a:cubicBezTo>
                    <a:lnTo>
                      <a:pt x="874515" y="438021"/>
                    </a:lnTo>
                    <a:cubicBezTo>
                      <a:pt x="874515" y="442498"/>
                      <a:pt x="872736" y="446793"/>
                      <a:pt x="869570" y="449959"/>
                    </a:cubicBezTo>
                    <a:cubicBezTo>
                      <a:pt x="866404" y="453125"/>
                      <a:pt x="862110" y="454904"/>
                      <a:pt x="857632" y="454904"/>
                    </a:cubicBezTo>
                    <a:lnTo>
                      <a:pt x="16883" y="454904"/>
                    </a:lnTo>
                    <a:cubicBezTo>
                      <a:pt x="12406" y="454904"/>
                      <a:pt x="8111" y="453125"/>
                      <a:pt x="4945" y="449959"/>
                    </a:cubicBezTo>
                    <a:cubicBezTo>
                      <a:pt x="1779" y="446793"/>
                      <a:pt x="0" y="442498"/>
                      <a:pt x="0" y="438021"/>
                    </a:cubicBezTo>
                    <a:lnTo>
                      <a:pt x="0" y="16883"/>
                    </a:lnTo>
                    <a:cubicBezTo>
                      <a:pt x="0" y="12406"/>
                      <a:pt x="1779" y="8111"/>
                      <a:pt x="4945" y="4945"/>
                    </a:cubicBezTo>
                    <a:cubicBezTo>
                      <a:pt x="8111" y="1779"/>
                      <a:pt x="12406" y="0"/>
                      <a:pt x="16883" y="0"/>
                    </a:cubicBezTo>
                    <a:close/>
                  </a:path>
                </a:pathLst>
              </a:custGeom>
              <a:solidFill>
                <a:srgbClr val="C6B79B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874515" cy="4549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1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339704"/>
              <a:ext cx="6632486" cy="2711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9"/>
                </a:lnSpc>
                <a:spcBef>
                  <a:spcPct val="0"/>
                </a:spcBef>
              </a:pPr>
              <a:r>
                <a:rPr lang="en-US" sz="3365" b="1">
                  <a:solidFill>
                    <a:srgbClr val="000000"/>
                  </a:solidFill>
                  <a:latin typeface="Cardo Bold"/>
                  <a:ea typeface="Cardo Bold"/>
                  <a:cs typeface="Cardo Bold"/>
                  <a:sym typeface="Cardo Bold"/>
                </a:rPr>
                <a:t>Understanding the mechanical design and manufacturing from scratch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26297" y="4574572"/>
            <a:ext cx="4974364" cy="2547779"/>
            <a:chOff x="0" y="0"/>
            <a:chExt cx="6632486" cy="339703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530525" cy="3397039"/>
              <a:chOff x="0" y="0"/>
              <a:chExt cx="874515" cy="45490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74515" cy="454904"/>
              </a:xfrm>
              <a:custGeom>
                <a:avLst/>
                <a:gdLst/>
                <a:ahLst/>
                <a:cxnLst/>
                <a:rect l="l" t="t" r="r" b="b"/>
                <a:pathLst>
                  <a:path w="874515" h="454904">
                    <a:moveTo>
                      <a:pt x="16883" y="0"/>
                    </a:moveTo>
                    <a:lnTo>
                      <a:pt x="857632" y="0"/>
                    </a:lnTo>
                    <a:cubicBezTo>
                      <a:pt x="862110" y="0"/>
                      <a:pt x="866404" y="1779"/>
                      <a:pt x="869570" y="4945"/>
                    </a:cubicBezTo>
                    <a:cubicBezTo>
                      <a:pt x="872736" y="8111"/>
                      <a:pt x="874515" y="12406"/>
                      <a:pt x="874515" y="16883"/>
                    </a:cubicBezTo>
                    <a:lnTo>
                      <a:pt x="874515" y="438021"/>
                    </a:lnTo>
                    <a:cubicBezTo>
                      <a:pt x="874515" y="442498"/>
                      <a:pt x="872736" y="446793"/>
                      <a:pt x="869570" y="449959"/>
                    </a:cubicBezTo>
                    <a:cubicBezTo>
                      <a:pt x="866404" y="453125"/>
                      <a:pt x="862110" y="454904"/>
                      <a:pt x="857632" y="454904"/>
                    </a:cubicBezTo>
                    <a:lnTo>
                      <a:pt x="16883" y="454904"/>
                    </a:lnTo>
                    <a:cubicBezTo>
                      <a:pt x="12406" y="454904"/>
                      <a:pt x="8111" y="453125"/>
                      <a:pt x="4945" y="449959"/>
                    </a:cubicBezTo>
                    <a:cubicBezTo>
                      <a:pt x="1779" y="446793"/>
                      <a:pt x="0" y="442498"/>
                      <a:pt x="0" y="438021"/>
                    </a:cubicBezTo>
                    <a:lnTo>
                      <a:pt x="0" y="16883"/>
                    </a:lnTo>
                    <a:cubicBezTo>
                      <a:pt x="0" y="12406"/>
                      <a:pt x="1779" y="8111"/>
                      <a:pt x="4945" y="4945"/>
                    </a:cubicBezTo>
                    <a:cubicBezTo>
                      <a:pt x="8111" y="1779"/>
                      <a:pt x="12406" y="0"/>
                      <a:pt x="16883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0"/>
                <a:ext cx="874515" cy="4549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1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339704"/>
              <a:ext cx="6632486" cy="2717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9"/>
                </a:lnSpc>
                <a:spcBef>
                  <a:spcPct val="0"/>
                </a:spcBef>
              </a:pPr>
              <a:endParaRPr/>
            </a:p>
            <a:p>
              <a:pPr algn="ctr">
                <a:lnSpc>
                  <a:spcPts val="4039"/>
                </a:lnSpc>
                <a:spcBef>
                  <a:spcPct val="0"/>
                </a:spcBef>
              </a:pPr>
              <a:r>
                <a:rPr lang="en-US" sz="3365" b="1">
                  <a:solidFill>
                    <a:srgbClr val="000000"/>
                  </a:solidFill>
                  <a:latin typeface="Cardo Bold"/>
                  <a:ea typeface="Cardo Bold"/>
                  <a:cs typeface="Cardo Bold"/>
                  <a:sym typeface="Cardo Bold"/>
                </a:rPr>
                <a:t>Power Outages During Final Testing Phase</a:t>
              </a:r>
            </a:p>
            <a:p>
              <a:pPr algn="ctr">
                <a:lnSpc>
                  <a:spcPts val="4039"/>
                </a:lnSpc>
                <a:spcBef>
                  <a:spcPct val="0"/>
                </a:spcBef>
              </a:pPr>
              <a:endParaRPr lang="en-US" sz="3365" b="1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87339" y="4574572"/>
            <a:ext cx="4897894" cy="2547779"/>
            <a:chOff x="0" y="0"/>
            <a:chExt cx="874515" cy="4549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4515" cy="454904"/>
            </a:xfrm>
            <a:custGeom>
              <a:avLst/>
              <a:gdLst/>
              <a:ahLst/>
              <a:cxnLst/>
              <a:rect l="l" t="t" r="r" b="b"/>
              <a:pathLst>
                <a:path w="874515" h="454904">
                  <a:moveTo>
                    <a:pt x="15807" y="0"/>
                  </a:moveTo>
                  <a:lnTo>
                    <a:pt x="858709" y="0"/>
                  </a:lnTo>
                  <a:cubicBezTo>
                    <a:pt x="867438" y="0"/>
                    <a:pt x="874515" y="7077"/>
                    <a:pt x="874515" y="15807"/>
                  </a:cubicBezTo>
                  <a:lnTo>
                    <a:pt x="874515" y="439097"/>
                  </a:lnTo>
                  <a:cubicBezTo>
                    <a:pt x="874515" y="447827"/>
                    <a:pt x="867438" y="454904"/>
                    <a:pt x="858709" y="454904"/>
                  </a:cubicBezTo>
                  <a:lnTo>
                    <a:pt x="15807" y="454904"/>
                  </a:lnTo>
                  <a:cubicBezTo>
                    <a:pt x="7077" y="454904"/>
                    <a:pt x="0" y="447827"/>
                    <a:pt x="0" y="439097"/>
                  </a:cubicBezTo>
                  <a:lnTo>
                    <a:pt x="0" y="15807"/>
                  </a:lnTo>
                  <a:cubicBezTo>
                    <a:pt x="0" y="7077"/>
                    <a:pt x="7077" y="0"/>
                    <a:pt x="1580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874515" cy="454904"/>
            </a:xfrm>
            <a:prstGeom prst="rect">
              <a:avLst/>
            </a:prstGeom>
          </p:spPr>
          <p:txBody>
            <a:bodyPr lIns="56499" tIns="56499" rIns="56499" bIns="56499" rtlCol="0" anchor="ctr"/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42346" y="4319794"/>
            <a:ext cx="3787881" cy="305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039"/>
              </a:lnSpc>
              <a:spcBef>
                <a:spcPct val="0"/>
              </a:spcBef>
            </a:pPr>
            <a:r>
              <a:rPr lang="en-US" sz="3365" b="1">
                <a:solidFill>
                  <a:srgbClr val="000000"/>
                </a:solidFill>
                <a:latin typeface="Cardo Bold"/>
                <a:ea typeface="Cardo Bold"/>
                <a:cs typeface="Cardo Bold"/>
                <a:sym typeface="Cardo Bold"/>
              </a:rPr>
              <a:t>Computational Limitations of Jetson Nano and Raspberry Pi</a:t>
            </a:r>
          </a:p>
          <a:p>
            <a:pPr algn="ctr">
              <a:lnSpc>
                <a:spcPts val="4039"/>
              </a:lnSpc>
              <a:spcBef>
                <a:spcPct val="0"/>
              </a:spcBef>
            </a:pPr>
            <a:endParaRPr lang="en-US" sz="3365" b="1">
              <a:solidFill>
                <a:srgbClr val="000000"/>
              </a:solidFill>
              <a:latin typeface="Cardo Bold"/>
              <a:ea typeface="Cardo Bold"/>
              <a:cs typeface="Cardo Bold"/>
              <a:sym typeface="Cardo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73907" y="508485"/>
            <a:ext cx="7459209" cy="123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036"/>
              </a:lnSpc>
              <a:spcBef>
                <a:spcPct val="0"/>
              </a:spcBef>
            </a:pPr>
            <a:r>
              <a:rPr lang="en-US" sz="7720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Final Outcomes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49689" y="649100"/>
            <a:ext cx="7188104" cy="96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85"/>
              </a:lnSpc>
              <a:spcBef>
                <a:spcPct val="0"/>
              </a:spcBef>
            </a:pPr>
            <a:r>
              <a:rPr lang="en-US" sz="5989" b="1">
                <a:solidFill>
                  <a:srgbClr val="00C9FF"/>
                </a:solidFill>
                <a:latin typeface="Cardo Bold"/>
                <a:ea typeface="Cardo Bold"/>
                <a:cs typeface="Cardo Bold"/>
                <a:sym typeface="Cardo Bold"/>
              </a:rPr>
              <a:t>The First Prototype</a:t>
            </a:r>
          </a:p>
        </p:txBody>
      </p:sp>
      <p:sp>
        <p:nvSpPr>
          <p:cNvPr id="4" name="Freeform 4"/>
          <p:cNvSpPr/>
          <p:nvPr/>
        </p:nvSpPr>
        <p:spPr>
          <a:xfrm>
            <a:off x="6003511" y="2090385"/>
            <a:ext cx="7751570" cy="7929995"/>
          </a:xfrm>
          <a:custGeom>
            <a:avLst/>
            <a:gdLst/>
            <a:ahLst/>
            <a:cxnLst/>
            <a:rect l="l" t="t" r="r" b="b"/>
            <a:pathLst>
              <a:path w="7751570" h="7929995">
                <a:moveTo>
                  <a:pt x="0" y="0"/>
                </a:moveTo>
                <a:lnTo>
                  <a:pt x="7751570" y="0"/>
                </a:lnTo>
                <a:lnTo>
                  <a:pt x="7751570" y="7929995"/>
                </a:lnTo>
                <a:lnTo>
                  <a:pt x="0" y="79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98221" y="2094698"/>
            <a:ext cx="1331543" cy="977019"/>
          </a:xfrm>
          <a:custGeom>
            <a:avLst/>
            <a:gdLst/>
            <a:ahLst/>
            <a:cxnLst/>
            <a:rect l="l" t="t" r="r" b="b"/>
            <a:pathLst>
              <a:path w="1331543" h="977019">
                <a:moveTo>
                  <a:pt x="0" y="0"/>
                </a:moveTo>
                <a:lnTo>
                  <a:pt x="1331543" y="0"/>
                </a:lnTo>
                <a:lnTo>
                  <a:pt x="1331543" y="977019"/>
                </a:lnTo>
                <a:lnTo>
                  <a:pt x="0" y="977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98221" y="3805142"/>
            <a:ext cx="1331543" cy="977019"/>
          </a:xfrm>
          <a:custGeom>
            <a:avLst/>
            <a:gdLst/>
            <a:ahLst/>
            <a:cxnLst/>
            <a:rect l="l" t="t" r="r" b="b"/>
            <a:pathLst>
              <a:path w="1331543" h="977019">
                <a:moveTo>
                  <a:pt x="0" y="0"/>
                </a:moveTo>
                <a:lnTo>
                  <a:pt x="1331543" y="0"/>
                </a:lnTo>
                <a:lnTo>
                  <a:pt x="1331543" y="977020"/>
                </a:lnTo>
                <a:lnTo>
                  <a:pt x="0" y="977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98221" y="5452748"/>
            <a:ext cx="1331543" cy="977019"/>
          </a:xfrm>
          <a:custGeom>
            <a:avLst/>
            <a:gdLst/>
            <a:ahLst/>
            <a:cxnLst/>
            <a:rect l="l" t="t" r="r" b="b"/>
            <a:pathLst>
              <a:path w="1331543" h="977019">
                <a:moveTo>
                  <a:pt x="0" y="0"/>
                </a:moveTo>
                <a:lnTo>
                  <a:pt x="1331543" y="0"/>
                </a:lnTo>
                <a:lnTo>
                  <a:pt x="1331543" y="977019"/>
                </a:lnTo>
                <a:lnTo>
                  <a:pt x="0" y="977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98221" y="8908091"/>
            <a:ext cx="1151877" cy="921502"/>
          </a:xfrm>
          <a:custGeom>
            <a:avLst/>
            <a:gdLst/>
            <a:ahLst/>
            <a:cxnLst/>
            <a:rect l="l" t="t" r="r" b="b"/>
            <a:pathLst>
              <a:path w="1151877" h="921502">
                <a:moveTo>
                  <a:pt x="0" y="0"/>
                </a:moveTo>
                <a:lnTo>
                  <a:pt x="1151877" y="0"/>
                </a:lnTo>
                <a:lnTo>
                  <a:pt x="1151877" y="921502"/>
                </a:lnTo>
                <a:lnTo>
                  <a:pt x="0" y="921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98221" y="7096517"/>
            <a:ext cx="1331543" cy="977019"/>
          </a:xfrm>
          <a:custGeom>
            <a:avLst/>
            <a:gdLst/>
            <a:ahLst/>
            <a:cxnLst/>
            <a:rect l="l" t="t" r="r" b="b"/>
            <a:pathLst>
              <a:path w="1331543" h="977019">
                <a:moveTo>
                  <a:pt x="0" y="0"/>
                </a:moveTo>
                <a:lnTo>
                  <a:pt x="1331543" y="0"/>
                </a:lnTo>
                <a:lnTo>
                  <a:pt x="1331543" y="977020"/>
                </a:lnTo>
                <a:lnTo>
                  <a:pt x="0" y="977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335432" y="2509742"/>
            <a:ext cx="5087728" cy="560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88"/>
              </a:lnSpc>
              <a:spcBef>
                <a:spcPct val="0"/>
              </a:spcBef>
            </a:pPr>
            <a:r>
              <a:rPr lang="en-US" sz="3657" b="1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Mechanical Structure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50098" y="4174296"/>
            <a:ext cx="4066009" cy="52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2"/>
              </a:lnSpc>
              <a:spcBef>
                <a:spcPct val="0"/>
              </a:spcBef>
            </a:pPr>
            <a:r>
              <a:rPr lang="en-US" sz="3493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Object Avoidance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50098" y="5816633"/>
            <a:ext cx="6193643" cy="52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2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Fully Autonomous Navigation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61472" y="7458970"/>
            <a:ext cx="6193643" cy="52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2"/>
              </a:lnSpc>
              <a:spcBef>
                <a:spcPct val="0"/>
              </a:spcBef>
            </a:pPr>
            <a:r>
              <a:rPr lang="en-US" sz="3493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Conversational 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50098" y="9105853"/>
            <a:ext cx="6193643" cy="52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2"/>
              </a:lnSpc>
              <a:spcBef>
                <a:spcPct val="0"/>
              </a:spcBef>
            </a:pPr>
            <a:r>
              <a:rPr lang="en-US" sz="3493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Gesture Replication</a:t>
            </a:r>
          </a:p>
        </p:txBody>
      </p:sp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04127" y="-1496637"/>
            <a:ext cx="18692127" cy="18692127"/>
          </a:xfrm>
          <a:custGeom>
            <a:avLst/>
            <a:gdLst/>
            <a:ahLst/>
            <a:cxnLst/>
            <a:rect l="l" t="t" r="r" b="b"/>
            <a:pathLst>
              <a:path w="18692127" h="18692127">
                <a:moveTo>
                  <a:pt x="0" y="0"/>
                </a:moveTo>
                <a:lnTo>
                  <a:pt x="18692127" y="0"/>
                </a:lnTo>
                <a:lnTo>
                  <a:pt x="18692127" y="18692127"/>
                </a:lnTo>
                <a:lnTo>
                  <a:pt x="0" y="1869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888356" y="4206902"/>
            <a:ext cx="12808844" cy="0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9292778" y="3225642"/>
            <a:ext cx="0" cy="981260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 flipV="1">
            <a:off x="2897881" y="4206902"/>
            <a:ext cx="0" cy="396728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5697200" y="4206902"/>
            <a:ext cx="0" cy="396728"/>
          </a:xfrm>
          <a:prstGeom prst="line">
            <a:avLst/>
          </a:prstGeom>
          <a:ln w="38100" cap="flat">
            <a:solidFill>
              <a:srgbClr val="32C597">
                <a:alpha val="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7164321" y="4206902"/>
            <a:ext cx="0" cy="396728"/>
          </a:xfrm>
          <a:prstGeom prst="line">
            <a:avLst/>
          </a:prstGeom>
          <a:ln w="38100" cap="flat">
            <a:solidFill>
              <a:srgbClr val="32C597">
                <a:alpha val="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1430760" y="4206902"/>
            <a:ext cx="0" cy="396728"/>
          </a:xfrm>
          <a:prstGeom prst="line">
            <a:avLst/>
          </a:prstGeom>
          <a:ln w="38100" cap="flat">
            <a:solidFill>
              <a:srgbClr val="32C597">
                <a:alpha val="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345306" y="4603631"/>
            <a:ext cx="3086100" cy="2552700"/>
            <a:chOff x="0" y="0"/>
            <a:chExt cx="812800" cy="6723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/>
            </a:solidFill>
            <a:ln w="38100" cap="sq">
              <a:solidFill>
                <a:srgbClr val="32C597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Improved Structure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21271" y="4603631"/>
            <a:ext cx="3086100" cy="2552700"/>
            <a:chOff x="0" y="0"/>
            <a:chExt cx="812800" cy="6723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>
                <a:alpha val="0"/>
              </a:srgbClr>
            </a:solidFill>
            <a:ln w="38100" cap="sq">
              <a:solidFill>
                <a:srgbClr val="32C597">
                  <a:alpha val="0"/>
                </a:srgbClr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12800" cy="67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>
                      <a:alpha val="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Better Human Robot Interaction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97235" y="4603631"/>
            <a:ext cx="3086100" cy="2552700"/>
            <a:chOff x="0" y="0"/>
            <a:chExt cx="812800" cy="6723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>
                <a:alpha val="0"/>
              </a:srgbClr>
            </a:solidFill>
            <a:ln w="38100" cap="sq">
              <a:solidFill>
                <a:srgbClr val="32C597">
                  <a:alpha val="0"/>
                </a:srgbClr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>
                      <a:alpha val="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Sensor Fusion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173200" y="4603631"/>
            <a:ext cx="3086100" cy="2552700"/>
            <a:chOff x="0" y="0"/>
            <a:chExt cx="812800" cy="6723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>
                <a:alpha val="0"/>
              </a:srgbClr>
            </a:solidFill>
            <a:ln w="38100" cap="sq">
              <a:solidFill>
                <a:srgbClr val="32C597">
                  <a:alpha val="0"/>
                </a:srgbClr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>
                      <a:alpha val="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GUI Development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5862317" y="7833741"/>
            <a:ext cx="2604008" cy="1969281"/>
          </a:xfrm>
          <a:custGeom>
            <a:avLst/>
            <a:gdLst/>
            <a:ahLst/>
            <a:cxnLst/>
            <a:rect l="l" t="t" r="r" b="b"/>
            <a:pathLst>
              <a:path w="2604008" h="1969281">
                <a:moveTo>
                  <a:pt x="0" y="0"/>
                </a:moveTo>
                <a:lnTo>
                  <a:pt x="2604008" y="0"/>
                </a:lnTo>
                <a:lnTo>
                  <a:pt x="2604008" y="1969281"/>
                </a:lnTo>
                <a:lnTo>
                  <a:pt x="0" y="196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0"/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30490" y="7769909"/>
            <a:ext cx="2021460" cy="2008826"/>
          </a:xfrm>
          <a:custGeom>
            <a:avLst/>
            <a:gdLst/>
            <a:ahLst/>
            <a:cxnLst/>
            <a:rect l="l" t="t" r="r" b="b"/>
            <a:pathLst>
              <a:path w="2021460" h="2008826">
                <a:moveTo>
                  <a:pt x="0" y="0"/>
                </a:moveTo>
                <a:lnTo>
                  <a:pt x="2021460" y="0"/>
                </a:lnTo>
                <a:lnTo>
                  <a:pt x="2021460" y="2008826"/>
                </a:lnTo>
                <a:lnTo>
                  <a:pt x="0" y="200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173200" y="7534166"/>
            <a:ext cx="2854777" cy="2244569"/>
          </a:xfrm>
          <a:custGeom>
            <a:avLst/>
            <a:gdLst/>
            <a:ahLst/>
            <a:cxnLst/>
            <a:rect l="l" t="t" r="r" b="b"/>
            <a:pathLst>
              <a:path w="2854777" h="2244569">
                <a:moveTo>
                  <a:pt x="0" y="0"/>
                </a:moveTo>
                <a:lnTo>
                  <a:pt x="2854777" y="0"/>
                </a:lnTo>
                <a:lnTo>
                  <a:pt x="2854777" y="2244569"/>
                </a:lnTo>
                <a:lnTo>
                  <a:pt x="0" y="22445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0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136121" y="7156331"/>
            <a:ext cx="3109053" cy="3007302"/>
          </a:xfrm>
          <a:custGeom>
            <a:avLst/>
            <a:gdLst/>
            <a:ahLst/>
            <a:cxnLst/>
            <a:rect l="l" t="t" r="r" b="b"/>
            <a:pathLst>
              <a:path w="3109053" h="3007302">
                <a:moveTo>
                  <a:pt x="0" y="0"/>
                </a:moveTo>
                <a:lnTo>
                  <a:pt x="3109052" y="0"/>
                </a:lnTo>
                <a:lnTo>
                  <a:pt x="3109052" y="3007302"/>
                </a:lnTo>
                <a:lnTo>
                  <a:pt x="0" y="3007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131401" y="1538352"/>
            <a:ext cx="8025198" cy="168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90"/>
              </a:lnSpc>
            </a:pPr>
            <a:r>
              <a:rPr lang="en-US" sz="9921" b="1" spc="-396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Future </a:t>
            </a:r>
            <a:r>
              <a:rPr lang="en-US" sz="9921" b="1" spc="-396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Work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27" name="Freeform 27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1563" t="-10468" r="-34399" b="-10349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2794680" y="4103701"/>
            <a:ext cx="206402" cy="20640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EF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1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04127" y="-1496637"/>
            <a:ext cx="18692127" cy="18692127"/>
          </a:xfrm>
          <a:custGeom>
            <a:avLst/>
            <a:gdLst/>
            <a:ahLst/>
            <a:cxnLst/>
            <a:rect l="l" t="t" r="r" b="b"/>
            <a:pathLst>
              <a:path w="18692127" h="18692127">
                <a:moveTo>
                  <a:pt x="0" y="0"/>
                </a:moveTo>
                <a:lnTo>
                  <a:pt x="18692127" y="0"/>
                </a:lnTo>
                <a:lnTo>
                  <a:pt x="18692127" y="18692127"/>
                </a:lnTo>
                <a:lnTo>
                  <a:pt x="0" y="1869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888356" y="4206902"/>
            <a:ext cx="12808844" cy="0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9292778" y="3225642"/>
            <a:ext cx="0" cy="981260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 flipV="1">
            <a:off x="2897881" y="4206902"/>
            <a:ext cx="0" cy="396728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5697200" y="4206902"/>
            <a:ext cx="0" cy="396728"/>
          </a:xfrm>
          <a:prstGeom prst="line">
            <a:avLst/>
          </a:prstGeom>
          <a:ln w="38100" cap="flat">
            <a:solidFill>
              <a:srgbClr val="32C597">
                <a:alpha val="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7164321" y="4206902"/>
            <a:ext cx="0" cy="396728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1430760" y="4206902"/>
            <a:ext cx="0" cy="396728"/>
          </a:xfrm>
          <a:prstGeom prst="line">
            <a:avLst/>
          </a:prstGeom>
          <a:ln w="38100" cap="flat">
            <a:solidFill>
              <a:srgbClr val="32C597">
                <a:alpha val="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345306" y="4603631"/>
            <a:ext cx="3086100" cy="2552700"/>
            <a:chOff x="0" y="0"/>
            <a:chExt cx="812800" cy="6723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/>
            </a:solidFill>
            <a:ln w="38100" cap="sq">
              <a:solidFill>
                <a:srgbClr val="32C597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Improved Structure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21271" y="4603631"/>
            <a:ext cx="3086100" cy="2552700"/>
            <a:chOff x="0" y="0"/>
            <a:chExt cx="812800" cy="6723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/>
            </a:solidFill>
            <a:ln w="38100" cap="sq">
              <a:solidFill>
                <a:srgbClr val="32C597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12800" cy="67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Better Human Robot Interaction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97235" y="4603631"/>
            <a:ext cx="3086100" cy="2552700"/>
            <a:chOff x="0" y="0"/>
            <a:chExt cx="812800" cy="6723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>
                <a:alpha val="0"/>
              </a:srgbClr>
            </a:solidFill>
            <a:ln w="38100" cap="sq">
              <a:solidFill>
                <a:srgbClr val="32C597">
                  <a:alpha val="0"/>
                </a:srgbClr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>
                      <a:alpha val="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Sensor Fusion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173200" y="4603631"/>
            <a:ext cx="3086100" cy="2552700"/>
            <a:chOff x="0" y="0"/>
            <a:chExt cx="812800" cy="6723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>
                <a:alpha val="0"/>
              </a:srgbClr>
            </a:solidFill>
            <a:ln w="38100" cap="sq">
              <a:solidFill>
                <a:srgbClr val="32C597">
                  <a:alpha val="0"/>
                </a:srgbClr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>
                      <a:alpha val="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GUI Development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5862317" y="7833741"/>
            <a:ext cx="2604008" cy="1969281"/>
          </a:xfrm>
          <a:custGeom>
            <a:avLst/>
            <a:gdLst/>
            <a:ahLst/>
            <a:cxnLst/>
            <a:rect l="l" t="t" r="r" b="b"/>
            <a:pathLst>
              <a:path w="2604008" h="1969281">
                <a:moveTo>
                  <a:pt x="0" y="0"/>
                </a:moveTo>
                <a:lnTo>
                  <a:pt x="2604008" y="0"/>
                </a:lnTo>
                <a:lnTo>
                  <a:pt x="2604008" y="1969281"/>
                </a:lnTo>
                <a:lnTo>
                  <a:pt x="0" y="196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30490" y="7769909"/>
            <a:ext cx="2021460" cy="2008826"/>
          </a:xfrm>
          <a:custGeom>
            <a:avLst/>
            <a:gdLst/>
            <a:ahLst/>
            <a:cxnLst/>
            <a:rect l="l" t="t" r="r" b="b"/>
            <a:pathLst>
              <a:path w="2021460" h="2008826">
                <a:moveTo>
                  <a:pt x="0" y="0"/>
                </a:moveTo>
                <a:lnTo>
                  <a:pt x="2021460" y="0"/>
                </a:lnTo>
                <a:lnTo>
                  <a:pt x="2021460" y="2008826"/>
                </a:lnTo>
                <a:lnTo>
                  <a:pt x="0" y="200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173200" y="7534166"/>
            <a:ext cx="2854777" cy="2244569"/>
          </a:xfrm>
          <a:custGeom>
            <a:avLst/>
            <a:gdLst/>
            <a:ahLst/>
            <a:cxnLst/>
            <a:rect l="l" t="t" r="r" b="b"/>
            <a:pathLst>
              <a:path w="2854777" h="2244569">
                <a:moveTo>
                  <a:pt x="0" y="0"/>
                </a:moveTo>
                <a:lnTo>
                  <a:pt x="2854777" y="0"/>
                </a:lnTo>
                <a:lnTo>
                  <a:pt x="2854777" y="2244569"/>
                </a:lnTo>
                <a:lnTo>
                  <a:pt x="0" y="22445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0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136121" y="7156331"/>
            <a:ext cx="3109053" cy="3007302"/>
          </a:xfrm>
          <a:custGeom>
            <a:avLst/>
            <a:gdLst/>
            <a:ahLst/>
            <a:cxnLst/>
            <a:rect l="l" t="t" r="r" b="b"/>
            <a:pathLst>
              <a:path w="3109053" h="3007302">
                <a:moveTo>
                  <a:pt x="0" y="0"/>
                </a:moveTo>
                <a:lnTo>
                  <a:pt x="3109052" y="0"/>
                </a:lnTo>
                <a:lnTo>
                  <a:pt x="3109052" y="3007302"/>
                </a:lnTo>
                <a:lnTo>
                  <a:pt x="0" y="3007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131401" y="1538352"/>
            <a:ext cx="8025198" cy="168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90"/>
              </a:lnSpc>
            </a:pPr>
            <a:r>
              <a:rPr lang="en-US" sz="9921" b="1" spc="-396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Future </a:t>
            </a:r>
            <a:r>
              <a:rPr lang="en-US" sz="9921" b="1" spc="-396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Work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27" name="Freeform 27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1563" t="-10468" r="-34399" b="-10349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7061120" y="4103701"/>
            <a:ext cx="206402" cy="20640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EF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1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999" r="-13000"/>
            </a:stretch>
          </a:blipFill>
        </p:spPr>
      </p:sp>
      <p:pic>
        <p:nvPicPr>
          <p:cNvPr id="4" name="VID-20250517-WA0139">
            <a:hlinkClick r:id="" action="ppaction://media"/>
            <a:extLst>
              <a:ext uri="{FF2B5EF4-FFF2-40B4-BE49-F238E27FC236}">
                <a16:creationId xmlns:a16="http://schemas.microsoft.com/office/drawing/2014/main" id="{121C8B47-B173-41A4-8676-F8488E4CC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342900"/>
            <a:ext cx="17297400" cy="972978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04127" y="-1496637"/>
            <a:ext cx="18692127" cy="18692127"/>
          </a:xfrm>
          <a:custGeom>
            <a:avLst/>
            <a:gdLst/>
            <a:ahLst/>
            <a:cxnLst/>
            <a:rect l="l" t="t" r="r" b="b"/>
            <a:pathLst>
              <a:path w="18692127" h="18692127">
                <a:moveTo>
                  <a:pt x="0" y="0"/>
                </a:moveTo>
                <a:lnTo>
                  <a:pt x="18692127" y="0"/>
                </a:lnTo>
                <a:lnTo>
                  <a:pt x="18692127" y="18692127"/>
                </a:lnTo>
                <a:lnTo>
                  <a:pt x="0" y="1869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888356" y="4206902"/>
            <a:ext cx="12808844" cy="0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9292778" y="3225642"/>
            <a:ext cx="0" cy="981260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 flipV="1">
            <a:off x="2897881" y="4206902"/>
            <a:ext cx="0" cy="396728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5697200" y="4206902"/>
            <a:ext cx="0" cy="396728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7164321" y="4206902"/>
            <a:ext cx="0" cy="396728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1430760" y="4206902"/>
            <a:ext cx="0" cy="396728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345306" y="4603631"/>
            <a:ext cx="3086100" cy="2552700"/>
            <a:chOff x="0" y="0"/>
            <a:chExt cx="812800" cy="6723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/>
            </a:solidFill>
            <a:ln w="38100" cap="sq">
              <a:solidFill>
                <a:srgbClr val="32C597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Improved Structure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21271" y="4603631"/>
            <a:ext cx="3086100" cy="2552700"/>
            <a:chOff x="0" y="0"/>
            <a:chExt cx="812800" cy="6723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/>
            </a:solidFill>
            <a:ln w="38100" cap="sq">
              <a:solidFill>
                <a:srgbClr val="32C597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12800" cy="67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Better Human Robot Interaction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97235" y="4603631"/>
            <a:ext cx="3086100" cy="2552700"/>
            <a:chOff x="0" y="0"/>
            <a:chExt cx="812800" cy="6723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/>
            </a:solidFill>
            <a:ln w="38100" cap="sq">
              <a:solidFill>
                <a:srgbClr val="32C597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Sensor Fusion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173200" y="4603631"/>
            <a:ext cx="3086100" cy="2552700"/>
            <a:chOff x="0" y="0"/>
            <a:chExt cx="812800" cy="6723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>
                <a:alpha val="0"/>
              </a:srgbClr>
            </a:solidFill>
            <a:ln w="38100" cap="sq">
              <a:solidFill>
                <a:srgbClr val="32C597">
                  <a:alpha val="0"/>
                </a:srgbClr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>
                      <a:alpha val="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GUI Development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5862317" y="7833741"/>
            <a:ext cx="2604008" cy="1969281"/>
          </a:xfrm>
          <a:custGeom>
            <a:avLst/>
            <a:gdLst/>
            <a:ahLst/>
            <a:cxnLst/>
            <a:rect l="l" t="t" r="r" b="b"/>
            <a:pathLst>
              <a:path w="2604008" h="1969281">
                <a:moveTo>
                  <a:pt x="0" y="0"/>
                </a:moveTo>
                <a:lnTo>
                  <a:pt x="2604008" y="0"/>
                </a:lnTo>
                <a:lnTo>
                  <a:pt x="2604008" y="1969281"/>
                </a:lnTo>
                <a:lnTo>
                  <a:pt x="0" y="196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30490" y="7769909"/>
            <a:ext cx="2021460" cy="2008826"/>
          </a:xfrm>
          <a:custGeom>
            <a:avLst/>
            <a:gdLst/>
            <a:ahLst/>
            <a:cxnLst/>
            <a:rect l="l" t="t" r="r" b="b"/>
            <a:pathLst>
              <a:path w="2021460" h="2008826">
                <a:moveTo>
                  <a:pt x="0" y="0"/>
                </a:moveTo>
                <a:lnTo>
                  <a:pt x="2021460" y="0"/>
                </a:lnTo>
                <a:lnTo>
                  <a:pt x="2021460" y="2008826"/>
                </a:lnTo>
                <a:lnTo>
                  <a:pt x="0" y="200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173200" y="7534166"/>
            <a:ext cx="2854777" cy="2244569"/>
          </a:xfrm>
          <a:custGeom>
            <a:avLst/>
            <a:gdLst/>
            <a:ahLst/>
            <a:cxnLst/>
            <a:rect l="l" t="t" r="r" b="b"/>
            <a:pathLst>
              <a:path w="2854777" h="2244569">
                <a:moveTo>
                  <a:pt x="0" y="0"/>
                </a:moveTo>
                <a:lnTo>
                  <a:pt x="2854777" y="0"/>
                </a:lnTo>
                <a:lnTo>
                  <a:pt x="2854777" y="2244569"/>
                </a:lnTo>
                <a:lnTo>
                  <a:pt x="0" y="22445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0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136121" y="7156331"/>
            <a:ext cx="3109053" cy="3007302"/>
          </a:xfrm>
          <a:custGeom>
            <a:avLst/>
            <a:gdLst/>
            <a:ahLst/>
            <a:cxnLst/>
            <a:rect l="l" t="t" r="r" b="b"/>
            <a:pathLst>
              <a:path w="3109053" h="3007302">
                <a:moveTo>
                  <a:pt x="0" y="0"/>
                </a:moveTo>
                <a:lnTo>
                  <a:pt x="3109052" y="0"/>
                </a:lnTo>
                <a:lnTo>
                  <a:pt x="3109052" y="3007302"/>
                </a:lnTo>
                <a:lnTo>
                  <a:pt x="0" y="3007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131401" y="1538352"/>
            <a:ext cx="8025198" cy="168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90"/>
              </a:lnSpc>
            </a:pPr>
            <a:r>
              <a:rPr lang="en-US" sz="9921" b="1" spc="-396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Future </a:t>
            </a:r>
            <a:r>
              <a:rPr lang="en-US" sz="9921" b="1" spc="-396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Work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27" name="Freeform 27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1563" t="-10468" r="-34399" b="-10349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1327559" y="4103701"/>
            <a:ext cx="206402" cy="20640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EF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1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04127" y="-1496637"/>
            <a:ext cx="18692127" cy="18692127"/>
          </a:xfrm>
          <a:custGeom>
            <a:avLst/>
            <a:gdLst/>
            <a:ahLst/>
            <a:cxnLst/>
            <a:rect l="l" t="t" r="r" b="b"/>
            <a:pathLst>
              <a:path w="18692127" h="18692127">
                <a:moveTo>
                  <a:pt x="0" y="0"/>
                </a:moveTo>
                <a:lnTo>
                  <a:pt x="18692127" y="0"/>
                </a:lnTo>
                <a:lnTo>
                  <a:pt x="18692127" y="18692127"/>
                </a:lnTo>
                <a:lnTo>
                  <a:pt x="0" y="1869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888356" y="4206902"/>
            <a:ext cx="12808844" cy="0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9292778" y="3225642"/>
            <a:ext cx="0" cy="981260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 flipV="1">
            <a:off x="2897881" y="4206902"/>
            <a:ext cx="0" cy="396728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5697200" y="4206902"/>
            <a:ext cx="0" cy="396728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7164321" y="4206902"/>
            <a:ext cx="0" cy="396728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1430760" y="4206902"/>
            <a:ext cx="0" cy="396728"/>
          </a:xfrm>
          <a:prstGeom prst="line">
            <a:avLst/>
          </a:prstGeom>
          <a:ln w="38100" cap="flat">
            <a:solidFill>
              <a:srgbClr val="32C59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345306" y="4603631"/>
            <a:ext cx="3086100" cy="2552700"/>
            <a:chOff x="0" y="0"/>
            <a:chExt cx="812800" cy="6723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/>
            </a:solidFill>
            <a:ln w="38100" cap="sq">
              <a:solidFill>
                <a:srgbClr val="32C597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Improved Structure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21271" y="4603631"/>
            <a:ext cx="3086100" cy="2552700"/>
            <a:chOff x="0" y="0"/>
            <a:chExt cx="812800" cy="6723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/>
            </a:solidFill>
            <a:ln w="38100" cap="sq">
              <a:solidFill>
                <a:srgbClr val="32C597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12800" cy="672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99"/>
                </a:lnSpc>
              </a:pPr>
              <a:r>
                <a:rPr lang="en-US" sz="29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Better Human Robot Interaction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97235" y="4603631"/>
            <a:ext cx="3086100" cy="2552700"/>
            <a:chOff x="0" y="0"/>
            <a:chExt cx="812800" cy="6723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/>
            </a:solidFill>
            <a:ln w="38100" cap="sq">
              <a:solidFill>
                <a:srgbClr val="32C597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Sensor Fusion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173200" y="4603631"/>
            <a:ext cx="3086100" cy="2552700"/>
            <a:chOff x="0" y="0"/>
            <a:chExt cx="812800" cy="6723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72316"/>
            </a:xfrm>
            <a:custGeom>
              <a:avLst/>
              <a:gdLst/>
              <a:ahLst/>
              <a:cxnLst/>
              <a:rect l="l" t="t" r="r" b="b"/>
              <a:pathLst>
                <a:path w="812800" h="672316">
                  <a:moveTo>
                    <a:pt x="0" y="0"/>
                  </a:moveTo>
                  <a:lnTo>
                    <a:pt x="812800" y="0"/>
                  </a:lnTo>
                  <a:lnTo>
                    <a:pt x="812800" y="672316"/>
                  </a:lnTo>
                  <a:lnTo>
                    <a:pt x="0" y="672316"/>
                  </a:lnTo>
                  <a:close/>
                </a:path>
              </a:pathLst>
            </a:custGeom>
            <a:solidFill>
              <a:srgbClr val="135477"/>
            </a:solidFill>
            <a:ln w="38100" cap="sq">
              <a:solidFill>
                <a:srgbClr val="32C597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681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59"/>
                </a:lnSpc>
              </a:pPr>
              <a:r>
                <a:rPr lang="en-US" sz="29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GUI Development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5862317" y="7833741"/>
            <a:ext cx="2604008" cy="1969281"/>
          </a:xfrm>
          <a:custGeom>
            <a:avLst/>
            <a:gdLst/>
            <a:ahLst/>
            <a:cxnLst/>
            <a:rect l="l" t="t" r="r" b="b"/>
            <a:pathLst>
              <a:path w="2604008" h="1969281">
                <a:moveTo>
                  <a:pt x="0" y="0"/>
                </a:moveTo>
                <a:lnTo>
                  <a:pt x="2604008" y="0"/>
                </a:lnTo>
                <a:lnTo>
                  <a:pt x="2604008" y="1969281"/>
                </a:lnTo>
                <a:lnTo>
                  <a:pt x="0" y="196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30490" y="7769909"/>
            <a:ext cx="2021460" cy="2008826"/>
          </a:xfrm>
          <a:custGeom>
            <a:avLst/>
            <a:gdLst/>
            <a:ahLst/>
            <a:cxnLst/>
            <a:rect l="l" t="t" r="r" b="b"/>
            <a:pathLst>
              <a:path w="2021460" h="2008826">
                <a:moveTo>
                  <a:pt x="0" y="0"/>
                </a:moveTo>
                <a:lnTo>
                  <a:pt x="2021460" y="0"/>
                </a:lnTo>
                <a:lnTo>
                  <a:pt x="2021460" y="2008826"/>
                </a:lnTo>
                <a:lnTo>
                  <a:pt x="0" y="200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173200" y="7534166"/>
            <a:ext cx="2854777" cy="2244569"/>
          </a:xfrm>
          <a:custGeom>
            <a:avLst/>
            <a:gdLst/>
            <a:ahLst/>
            <a:cxnLst/>
            <a:rect l="l" t="t" r="r" b="b"/>
            <a:pathLst>
              <a:path w="2854777" h="2244569">
                <a:moveTo>
                  <a:pt x="0" y="0"/>
                </a:moveTo>
                <a:lnTo>
                  <a:pt x="2854777" y="0"/>
                </a:lnTo>
                <a:lnTo>
                  <a:pt x="2854777" y="2244569"/>
                </a:lnTo>
                <a:lnTo>
                  <a:pt x="0" y="2244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331570" y="7156331"/>
            <a:ext cx="2913603" cy="2818249"/>
          </a:xfrm>
          <a:custGeom>
            <a:avLst/>
            <a:gdLst/>
            <a:ahLst/>
            <a:cxnLst/>
            <a:rect l="l" t="t" r="r" b="b"/>
            <a:pathLst>
              <a:path w="2913603" h="2818249">
                <a:moveTo>
                  <a:pt x="0" y="0"/>
                </a:moveTo>
                <a:lnTo>
                  <a:pt x="2913603" y="0"/>
                </a:lnTo>
                <a:lnTo>
                  <a:pt x="2913603" y="2818248"/>
                </a:lnTo>
                <a:lnTo>
                  <a:pt x="0" y="2818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26" name="Freeform 26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1563" t="-10468" r="-34399" b="-10349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5131401" y="1538352"/>
            <a:ext cx="8025198" cy="168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90"/>
              </a:lnSpc>
            </a:pPr>
            <a:r>
              <a:rPr lang="en-US" sz="9921" b="1" spc="-396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Future </a:t>
            </a:r>
            <a:r>
              <a:rPr lang="en-US" sz="9921" b="1" spc="-396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Work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5593999" y="4103701"/>
            <a:ext cx="206402" cy="20640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9EF8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61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99" r="-13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699712" y="2193696"/>
            <a:ext cx="8232503" cy="5632908"/>
            <a:chOff x="0" y="0"/>
            <a:chExt cx="1160417" cy="7939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0417" cy="793989"/>
            </a:xfrm>
            <a:custGeom>
              <a:avLst/>
              <a:gdLst/>
              <a:ahLst/>
              <a:cxnLst/>
              <a:rect l="l" t="t" r="r" b="b"/>
              <a:pathLst>
                <a:path w="1160417" h="793989">
                  <a:moveTo>
                    <a:pt x="18808" y="0"/>
                  </a:moveTo>
                  <a:lnTo>
                    <a:pt x="1141609" y="0"/>
                  </a:lnTo>
                  <a:cubicBezTo>
                    <a:pt x="1146597" y="0"/>
                    <a:pt x="1151381" y="1982"/>
                    <a:pt x="1154908" y="5509"/>
                  </a:cubicBezTo>
                  <a:cubicBezTo>
                    <a:pt x="1158435" y="9036"/>
                    <a:pt x="1160417" y="13820"/>
                    <a:pt x="1160417" y="18808"/>
                  </a:cubicBezTo>
                  <a:lnTo>
                    <a:pt x="1160417" y="775181"/>
                  </a:lnTo>
                  <a:cubicBezTo>
                    <a:pt x="1160417" y="785569"/>
                    <a:pt x="1151996" y="793989"/>
                    <a:pt x="1141609" y="793989"/>
                  </a:cubicBezTo>
                  <a:lnTo>
                    <a:pt x="18808" y="793989"/>
                  </a:lnTo>
                  <a:cubicBezTo>
                    <a:pt x="8421" y="793989"/>
                    <a:pt x="0" y="785569"/>
                    <a:pt x="0" y="775181"/>
                  </a:cubicBezTo>
                  <a:lnTo>
                    <a:pt x="0" y="18808"/>
                  </a:lnTo>
                  <a:cubicBezTo>
                    <a:pt x="0" y="8421"/>
                    <a:pt x="8421" y="0"/>
                    <a:pt x="188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1905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60417" cy="832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12868039" y="2490813"/>
            <a:ext cx="19050" cy="5102502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9" name="Freeform 9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563" t="-10468" r="-34399" b="-1034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054444" y="2990976"/>
            <a:ext cx="1471526" cy="1509257"/>
          </a:xfrm>
          <a:custGeom>
            <a:avLst/>
            <a:gdLst/>
            <a:ahLst/>
            <a:cxnLst/>
            <a:rect l="l" t="t" r="r" b="b"/>
            <a:pathLst>
              <a:path w="1471526" h="1509257">
                <a:moveTo>
                  <a:pt x="0" y="0"/>
                </a:moveTo>
                <a:lnTo>
                  <a:pt x="1471526" y="0"/>
                </a:lnTo>
                <a:lnTo>
                  <a:pt x="1471526" y="1509258"/>
                </a:lnTo>
                <a:lnTo>
                  <a:pt x="0" y="1509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03421" y="2990976"/>
            <a:ext cx="1466047" cy="1640332"/>
          </a:xfrm>
          <a:custGeom>
            <a:avLst/>
            <a:gdLst/>
            <a:ahLst/>
            <a:cxnLst/>
            <a:rect l="l" t="t" r="r" b="b"/>
            <a:pathLst>
              <a:path w="1466047" h="1640332">
                <a:moveTo>
                  <a:pt x="0" y="0"/>
                </a:moveTo>
                <a:lnTo>
                  <a:pt x="1466047" y="0"/>
                </a:lnTo>
                <a:lnTo>
                  <a:pt x="1466047" y="1640332"/>
                </a:lnTo>
                <a:lnTo>
                  <a:pt x="0" y="16403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20742" y="3780028"/>
            <a:ext cx="7097970" cy="25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61"/>
              </a:lnSpc>
            </a:pPr>
            <a:r>
              <a:rPr lang="en-US" sz="9403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Business Dimension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03773" y="4831720"/>
            <a:ext cx="3372868" cy="105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344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Robot as a Service (RaaS)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77614" y="4831720"/>
            <a:ext cx="3372868" cy="1052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344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On-Premise Robotic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8" y="459301"/>
            <a:ext cx="15748186" cy="1074952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11325" y="497077"/>
            <a:ext cx="3065350" cy="101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97"/>
              </a:lnSpc>
              <a:spcBef>
                <a:spcPct val="0"/>
              </a:spcBef>
            </a:pPr>
            <a:r>
              <a:rPr lang="en-US" sz="638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Budget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5" name="Freeform 5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563" t="-10468" r="-34399" b="-1034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900909" y="8749516"/>
          <a:ext cx="2905223" cy="1276350"/>
        </p:xfrm>
        <a:graphic>
          <a:graphicData uri="http://schemas.openxmlformats.org/drawingml/2006/table">
            <a:tbl>
              <a:tblPr/>
              <a:tblGrid>
                <a:gridCol w="2905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Total : PKR 123,500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99" r="-130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76631" y="6274840"/>
            <a:ext cx="9544369" cy="1024456"/>
          </a:xfrm>
          <a:custGeom>
            <a:avLst/>
            <a:gdLst/>
            <a:ahLst/>
            <a:cxnLst/>
            <a:rect l="l" t="t" r="r" b="b"/>
            <a:pathLst>
              <a:path w="9544369" h="1024456">
                <a:moveTo>
                  <a:pt x="0" y="0"/>
                </a:moveTo>
                <a:lnTo>
                  <a:pt x="9544369" y="0"/>
                </a:lnTo>
                <a:lnTo>
                  <a:pt x="9544369" y="1024456"/>
                </a:lnTo>
                <a:lnTo>
                  <a:pt x="0" y="102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3601" b="-48496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66060" y="8760476"/>
            <a:ext cx="3809310" cy="1526524"/>
          </a:xfrm>
          <a:custGeom>
            <a:avLst/>
            <a:gdLst/>
            <a:ahLst/>
            <a:cxnLst/>
            <a:rect l="l" t="t" r="r" b="b"/>
            <a:pathLst>
              <a:path w="3809310" h="1526524">
                <a:moveTo>
                  <a:pt x="0" y="0"/>
                </a:moveTo>
                <a:lnTo>
                  <a:pt x="3809310" y="0"/>
                </a:lnTo>
                <a:lnTo>
                  <a:pt x="3809310" y="1526524"/>
                </a:lnTo>
                <a:lnTo>
                  <a:pt x="0" y="1526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456" b="-7908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05848" y="643632"/>
            <a:ext cx="14076303" cy="83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sz="6252" b="1" spc="-250">
                <a:solidFill>
                  <a:srgbClr val="F6F6F6"/>
                </a:solidFill>
                <a:latin typeface="Cardo Bold"/>
                <a:ea typeface="Cardo Bold"/>
                <a:cs typeface="Cardo Bold"/>
                <a:sym typeface="Cardo Bold"/>
              </a:rPr>
              <a:t>Notable Achievements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669468" y="173531"/>
            <a:ext cx="2441145" cy="1709033"/>
            <a:chOff x="0" y="0"/>
            <a:chExt cx="3254861" cy="2278711"/>
          </a:xfrm>
        </p:grpSpPr>
        <p:sp>
          <p:nvSpPr>
            <p:cNvPr id="8" name="Freeform 8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1563" t="-10468" r="-34399" b="-10349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2976631" y="1705210"/>
            <a:ext cx="12135989" cy="4499495"/>
          </a:xfrm>
          <a:custGeom>
            <a:avLst/>
            <a:gdLst/>
            <a:ahLst/>
            <a:cxnLst/>
            <a:rect l="l" t="t" r="r" b="b"/>
            <a:pathLst>
              <a:path w="12135989" h="4499495">
                <a:moveTo>
                  <a:pt x="0" y="0"/>
                </a:moveTo>
                <a:lnTo>
                  <a:pt x="12135989" y="0"/>
                </a:lnTo>
                <a:lnTo>
                  <a:pt x="12135989" y="4499495"/>
                </a:lnTo>
                <a:lnTo>
                  <a:pt x="0" y="44994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8091" b="-3160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521000" y="6518034"/>
            <a:ext cx="2790369" cy="62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4660" b="1" spc="-186">
                <a:solidFill>
                  <a:srgbClr val="F6F6F6"/>
                </a:solidFill>
                <a:latin typeface="Cardo Bold"/>
                <a:ea typeface="Cardo Bold"/>
                <a:cs typeface="Cardo Bold"/>
                <a:sym typeface="Cardo Bold"/>
              </a:rPr>
              <a:t>(Winners)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95672" y="8170221"/>
            <a:ext cx="2418253" cy="3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115" b="1" spc="-84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Papers Submitted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68689" y="7444580"/>
            <a:ext cx="1342232" cy="78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56"/>
              </a:lnSpc>
              <a:spcBef>
                <a:spcPct val="0"/>
              </a:spcBef>
            </a:pPr>
            <a:r>
              <a:rPr lang="en-US" sz="5856" b="1" spc="-234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20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9367" y="7444580"/>
            <a:ext cx="1786123" cy="78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56"/>
              </a:lnSpc>
              <a:spcBef>
                <a:spcPct val="0"/>
              </a:spcBef>
            </a:pPr>
            <a:r>
              <a:rPr lang="en-US" sz="5856" b="1" spc="-234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60+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18012" y="7444580"/>
            <a:ext cx="2453199" cy="78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56"/>
              </a:lnSpc>
              <a:spcBef>
                <a:spcPct val="0"/>
              </a:spcBef>
            </a:pPr>
            <a:r>
              <a:rPr lang="en-US" sz="5856" b="1" spc="-234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30678" y="8018247"/>
            <a:ext cx="2418253" cy="74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115" b="1" spc="-84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Shortlisted for 2nd round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52958" y="8018247"/>
            <a:ext cx="2418253" cy="74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115" b="1" spc="-84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Winners in the Gold Category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75370" y="9385134"/>
            <a:ext cx="4586715" cy="482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4"/>
              </a:lnSpc>
            </a:pPr>
            <a:r>
              <a:rPr lang="en-US" sz="3614" b="1" spc="-144">
                <a:solidFill>
                  <a:srgbClr val="F6F6F6"/>
                </a:solidFill>
                <a:latin typeface="Cardo Bold"/>
                <a:ea typeface="Cardo Bold"/>
                <a:cs typeface="Cardo Bold"/>
                <a:sym typeface="Cardo Bold"/>
              </a:rPr>
              <a:t>Presented in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3040857"/>
          <a:ext cx="16230600" cy="6531254"/>
        </p:xfrm>
        <a:graphic>
          <a:graphicData uri="http://schemas.openxmlformats.org/drawingml/2006/table">
            <a:tbl>
              <a:tblPr/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43092">
                <a:tc>
                  <a:txBody>
                    <a:bodyPr/>
                    <a:lstStyle/>
                    <a:p>
                      <a:pPr algn="ctr">
                        <a:lnSpc>
                          <a:spcPts val="3719"/>
                        </a:lnSpc>
                        <a:defRPr/>
                      </a:pPr>
                      <a:r>
                        <a:rPr lang="en-US" sz="3099" b="1" spc="-92">
                          <a:solidFill>
                            <a:srgbClr val="000000"/>
                          </a:solidFill>
                          <a:latin typeface="Cardo Bold"/>
                          <a:ea typeface="Cardo Bold"/>
                          <a:cs typeface="Cardo Bold"/>
                          <a:sym typeface="Cardo Bold"/>
                        </a:rPr>
                        <a:t>Khadeeja Khan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89C92">
                            <a:alpha val="100000"/>
                          </a:srgbClr>
                        </a:gs>
                        <a:gs pos="100000">
                          <a:srgbClr val="01C5B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19"/>
                        </a:lnSpc>
                        <a:defRPr/>
                      </a:pPr>
                      <a:r>
                        <a:rPr lang="en-US" sz="3099" b="1" spc="-92">
                          <a:solidFill>
                            <a:srgbClr val="000000"/>
                          </a:solidFill>
                          <a:latin typeface="Cardo Bold"/>
                          <a:ea typeface="Cardo Bold"/>
                          <a:cs typeface="Cardo Bold"/>
                          <a:sym typeface="Cardo Bold"/>
                        </a:rPr>
                        <a:t>Narmeen Sabah Siddiqui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89C92">
                            <a:alpha val="100000"/>
                          </a:srgbClr>
                        </a:gs>
                        <a:gs pos="100000">
                          <a:srgbClr val="01C5B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19"/>
                        </a:lnSpc>
                        <a:defRPr/>
                      </a:pPr>
                      <a:r>
                        <a:rPr lang="en-US" sz="3099" b="1" spc="-92">
                          <a:solidFill>
                            <a:srgbClr val="000000"/>
                          </a:solidFill>
                          <a:latin typeface="Cardo Bold"/>
                          <a:ea typeface="Cardo Bold"/>
                          <a:cs typeface="Cardo Bold"/>
                          <a:sym typeface="Cardo Bold"/>
                        </a:rPr>
                        <a:t>Hassaan Muhammad Khan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89C92">
                            <a:alpha val="100000"/>
                          </a:srgbClr>
                        </a:gs>
                        <a:gs pos="100000">
                          <a:srgbClr val="01C5B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19"/>
                        </a:lnSpc>
                        <a:defRPr/>
                      </a:pPr>
                      <a:r>
                        <a:rPr lang="en-US" sz="3099" b="1" spc="-92">
                          <a:solidFill>
                            <a:srgbClr val="000000"/>
                          </a:solidFill>
                          <a:latin typeface="Cardo Bold"/>
                          <a:ea typeface="Cardo Bold"/>
                          <a:cs typeface="Cardo Bold"/>
                          <a:sym typeface="Cardo Bold"/>
                        </a:rPr>
                        <a:t>Abdul Rafey Beig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89C92">
                            <a:alpha val="100000"/>
                          </a:srgbClr>
                        </a:gs>
                        <a:gs pos="100000">
                          <a:srgbClr val="01C5B8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570"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Mechanical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Mechanical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Hardware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ROS Setup and SLAM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570"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Navigation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Electrical Circuitry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LLM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Electrical Assembly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309"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Sensor Tuning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ROS Navigation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Face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Localisation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6713"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Documentation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Documentation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Manufacturing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6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C6C6C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Manufacturing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B3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6093843" y="1384824"/>
            <a:ext cx="6100315" cy="1002005"/>
            <a:chOff x="0" y="0"/>
            <a:chExt cx="8133753" cy="1336007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3699346" cy="13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580"/>
                </a:lnSpc>
                <a:spcBef>
                  <a:spcPct val="0"/>
                </a:spcBef>
              </a:pPr>
              <a:r>
                <a:rPr lang="en-US" sz="6600" b="1">
                  <a:solidFill>
                    <a:srgbClr val="FFFFFF"/>
                  </a:solidFill>
                  <a:latin typeface="Cardo Bold"/>
                  <a:ea typeface="Cardo Bold"/>
                  <a:cs typeface="Cardo Bold"/>
                  <a:sym typeface="Cardo Bold"/>
                </a:rPr>
                <a:t>Work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410109" y="-57150"/>
              <a:ext cx="4723644" cy="139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580"/>
                </a:lnSpc>
                <a:spcBef>
                  <a:spcPct val="0"/>
                </a:spcBef>
              </a:pPr>
              <a:r>
                <a:rPr lang="en-US" sz="6600" b="1">
                  <a:solidFill>
                    <a:srgbClr val="F3DD52"/>
                  </a:solidFill>
                  <a:latin typeface="Cardo Bold"/>
                  <a:ea typeface="Cardo Bold"/>
                  <a:cs typeface="Cardo Bold"/>
                  <a:sym typeface="Cardo Bold"/>
                </a:rPr>
                <a:t>Division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7040" y="1716485"/>
            <a:ext cx="2808508" cy="7579461"/>
            <a:chOff x="0" y="0"/>
            <a:chExt cx="1130707" cy="30514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0707" cy="3051497"/>
            </a:xfrm>
            <a:custGeom>
              <a:avLst/>
              <a:gdLst/>
              <a:ahLst/>
              <a:cxnLst/>
              <a:rect l="l" t="t" r="r" b="b"/>
              <a:pathLst>
                <a:path w="1130707" h="3051497">
                  <a:moveTo>
                    <a:pt x="55132" y="0"/>
                  </a:moveTo>
                  <a:lnTo>
                    <a:pt x="1075575" y="0"/>
                  </a:lnTo>
                  <a:cubicBezTo>
                    <a:pt x="1106024" y="0"/>
                    <a:pt x="1130707" y="24683"/>
                    <a:pt x="1130707" y="55132"/>
                  </a:cubicBezTo>
                  <a:lnTo>
                    <a:pt x="1130707" y="2996365"/>
                  </a:lnTo>
                  <a:cubicBezTo>
                    <a:pt x="1130707" y="3010987"/>
                    <a:pt x="1124899" y="3025010"/>
                    <a:pt x="1114560" y="3035349"/>
                  </a:cubicBezTo>
                  <a:cubicBezTo>
                    <a:pt x="1104220" y="3045688"/>
                    <a:pt x="1090197" y="3051497"/>
                    <a:pt x="1075575" y="3051497"/>
                  </a:cubicBezTo>
                  <a:lnTo>
                    <a:pt x="55132" y="3051497"/>
                  </a:lnTo>
                  <a:cubicBezTo>
                    <a:pt x="40510" y="3051497"/>
                    <a:pt x="26487" y="3045688"/>
                    <a:pt x="16148" y="3035349"/>
                  </a:cubicBezTo>
                  <a:cubicBezTo>
                    <a:pt x="5809" y="3025010"/>
                    <a:pt x="0" y="3010987"/>
                    <a:pt x="0" y="2996365"/>
                  </a:cubicBezTo>
                  <a:lnTo>
                    <a:pt x="0" y="55132"/>
                  </a:lnTo>
                  <a:cubicBezTo>
                    <a:pt x="0" y="40510"/>
                    <a:pt x="5809" y="26487"/>
                    <a:pt x="16148" y="16148"/>
                  </a:cubicBezTo>
                  <a:cubicBezTo>
                    <a:pt x="26487" y="5809"/>
                    <a:pt x="40510" y="0"/>
                    <a:pt x="55132" y="0"/>
                  </a:cubicBezTo>
                  <a:close/>
                </a:path>
              </a:pathLst>
            </a:custGeom>
            <a:solidFill>
              <a:srgbClr val="94D9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130707" cy="3070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61166" y="1716485"/>
            <a:ext cx="10753695" cy="7579461"/>
            <a:chOff x="0" y="0"/>
            <a:chExt cx="4329445" cy="30514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29445" cy="3051497"/>
            </a:xfrm>
            <a:custGeom>
              <a:avLst/>
              <a:gdLst/>
              <a:ahLst/>
              <a:cxnLst/>
              <a:rect l="l" t="t" r="r" b="b"/>
              <a:pathLst>
                <a:path w="4329445" h="3051497">
                  <a:moveTo>
                    <a:pt x="14399" y="0"/>
                  </a:moveTo>
                  <a:lnTo>
                    <a:pt x="4315047" y="0"/>
                  </a:lnTo>
                  <a:cubicBezTo>
                    <a:pt x="4322999" y="0"/>
                    <a:pt x="4329445" y="6446"/>
                    <a:pt x="4329445" y="14399"/>
                  </a:cubicBezTo>
                  <a:lnTo>
                    <a:pt x="4329445" y="3037098"/>
                  </a:lnTo>
                  <a:cubicBezTo>
                    <a:pt x="4329445" y="3045050"/>
                    <a:pt x="4322999" y="3051497"/>
                    <a:pt x="4315047" y="3051497"/>
                  </a:cubicBezTo>
                  <a:lnTo>
                    <a:pt x="14399" y="3051497"/>
                  </a:lnTo>
                  <a:cubicBezTo>
                    <a:pt x="6446" y="3051497"/>
                    <a:pt x="0" y="3045050"/>
                    <a:pt x="0" y="3037098"/>
                  </a:cubicBezTo>
                  <a:lnTo>
                    <a:pt x="0" y="14399"/>
                  </a:lnTo>
                  <a:cubicBezTo>
                    <a:pt x="0" y="6446"/>
                    <a:pt x="6446" y="0"/>
                    <a:pt x="14399" y="0"/>
                  </a:cubicBezTo>
                  <a:close/>
                </a:path>
              </a:pathLst>
            </a:custGeom>
            <a:solidFill>
              <a:srgbClr val="8CD1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329445" cy="3070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9045" y="2177134"/>
            <a:ext cx="4630471" cy="7509842"/>
            <a:chOff x="0" y="0"/>
            <a:chExt cx="1425916" cy="23125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5916" cy="2312594"/>
            </a:xfrm>
            <a:custGeom>
              <a:avLst/>
              <a:gdLst/>
              <a:ahLst/>
              <a:cxnLst/>
              <a:rect l="l" t="t" r="r" b="b"/>
              <a:pathLst>
                <a:path w="1425916" h="2312594">
                  <a:moveTo>
                    <a:pt x="25079" y="0"/>
                  </a:moveTo>
                  <a:lnTo>
                    <a:pt x="1400836" y="0"/>
                  </a:lnTo>
                  <a:cubicBezTo>
                    <a:pt x="1414687" y="0"/>
                    <a:pt x="1425916" y="11228"/>
                    <a:pt x="1425916" y="25079"/>
                  </a:cubicBezTo>
                  <a:lnTo>
                    <a:pt x="1425916" y="2287515"/>
                  </a:lnTo>
                  <a:cubicBezTo>
                    <a:pt x="1425916" y="2294166"/>
                    <a:pt x="1423273" y="2300545"/>
                    <a:pt x="1418570" y="2305249"/>
                  </a:cubicBezTo>
                  <a:cubicBezTo>
                    <a:pt x="1413867" y="2309952"/>
                    <a:pt x="1407488" y="2312594"/>
                    <a:pt x="1400836" y="2312594"/>
                  </a:cubicBezTo>
                  <a:lnTo>
                    <a:pt x="25079" y="2312594"/>
                  </a:lnTo>
                  <a:cubicBezTo>
                    <a:pt x="11228" y="2312594"/>
                    <a:pt x="0" y="2301366"/>
                    <a:pt x="0" y="2287515"/>
                  </a:cubicBezTo>
                  <a:lnTo>
                    <a:pt x="0" y="25079"/>
                  </a:lnTo>
                  <a:cubicBezTo>
                    <a:pt x="0" y="11228"/>
                    <a:pt x="11228" y="0"/>
                    <a:pt x="25079" y="0"/>
                  </a:cubicBezTo>
                  <a:close/>
                </a:path>
              </a:pathLst>
            </a:custGeom>
            <a:solidFill>
              <a:srgbClr val="8CD1F4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5916" cy="2331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0474" y="2177134"/>
            <a:ext cx="11535078" cy="7509842"/>
            <a:chOff x="0" y="0"/>
            <a:chExt cx="3552133" cy="2312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52133" cy="2312594"/>
            </a:xfrm>
            <a:custGeom>
              <a:avLst/>
              <a:gdLst/>
              <a:ahLst/>
              <a:cxnLst/>
              <a:rect l="l" t="t" r="r" b="b"/>
              <a:pathLst>
                <a:path w="3552133" h="2312594">
                  <a:moveTo>
                    <a:pt x="10067" y="0"/>
                  </a:moveTo>
                  <a:lnTo>
                    <a:pt x="3542065" y="0"/>
                  </a:lnTo>
                  <a:cubicBezTo>
                    <a:pt x="3544736" y="0"/>
                    <a:pt x="3547296" y="1061"/>
                    <a:pt x="3549184" y="2949"/>
                  </a:cubicBezTo>
                  <a:cubicBezTo>
                    <a:pt x="3551072" y="4837"/>
                    <a:pt x="3552133" y="7397"/>
                    <a:pt x="3552133" y="10067"/>
                  </a:cubicBezTo>
                  <a:lnTo>
                    <a:pt x="3552133" y="2302527"/>
                  </a:lnTo>
                  <a:cubicBezTo>
                    <a:pt x="3552133" y="2305197"/>
                    <a:pt x="3551072" y="2307757"/>
                    <a:pt x="3549184" y="2309645"/>
                  </a:cubicBezTo>
                  <a:cubicBezTo>
                    <a:pt x="3547296" y="2311534"/>
                    <a:pt x="3544736" y="2312594"/>
                    <a:pt x="3542065" y="2312594"/>
                  </a:cubicBezTo>
                  <a:lnTo>
                    <a:pt x="10067" y="2312594"/>
                  </a:lnTo>
                  <a:cubicBezTo>
                    <a:pt x="7397" y="2312594"/>
                    <a:pt x="4837" y="2311534"/>
                    <a:pt x="2949" y="2309645"/>
                  </a:cubicBezTo>
                  <a:cubicBezTo>
                    <a:pt x="1061" y="2307757"/>
                    <a:pt x="0" y="2305197"/>
                    <a:pt x="0" y="2302527"/>
                  </a:cubicBezTo>
                  <a:lnTo>
                    <a:pt x="0" y="10067"/>
                  </a:lnTo>
                  <a:cubicBezTo>
                    <a:pt x="0" y="7397"/>
                    <a:pt x="1061" y="4837"/>
                    <a:pt x="2949" y="2949"/>
                  </a:cubicBezTo>
                  <a:cubicBezTo>
                    <a:pt x="4837" y="1061"/>
                    <a:pt x="7397" y="0"/>
                    <a:pt x="10067" y="0"/>
                  </a:cubicBezTo>
                  <a:close/>
                </a:path>
              </a:pathLst>
            </a:custGeom>
            <a:solidFill>
              <a:srgbClr val="8CD1F4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3552133" cy="2322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1349045" y="2706919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349045" y="3214269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1314301" y="3721620"/>
            <a:ext cx="4665216" cy="15327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349045" y="4228970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349045" y="4736320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1349045" y="5243670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349045" y="5751020"/>
            <a:ext cx="4595727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1349045" y="6258370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V="1">
            <a:off x="1349045" y="6765720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349045" y="7273070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1349045" y="7780420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1349045" y="8287771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349045" y="8795121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6170474" y="3721620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6170474" y="4228970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6170474" y="3214269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6170474" y="4736320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6170474" y="7785517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6170474" y="8287771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6170474" y="5243670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6170474" y="6258370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6170474" y="6765720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6170474" y="7273070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6170474" y="8795121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6170474" y="2706919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6481815" y="2377751"/>
            <a:ext cx="10912396" cy="135075"/>
            <a:chOff x="0" y="0"/>
            <a:chExt cx="2950115" cy="3651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481815" y="2885713"/>
            <a:ext cx="10912396" cy="135075"/>
            <a:chOff x="0" y="0"/>
            <a:chExt cx="2950115" cy="3651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481815" y="3393675"/>
            <a:ext cx="10912396" cy="135075"/>
            <a:chOff x="0" y="0"/>
            <a:chExt cx="2950115" cy="3651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6481815" y="3901637"/>
            <a:ext cx="10912396" cy="135075"/>
            <a:chOff x="0" y="0"/>
            <a:chExt cx="2950115" cy="3651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6481815" y="4409599"/>
            <a:ext cx="10912396" cy="135075"/>
            <a:chOff x="0" y="0"/>
            <a:chExt cx="2950115" cy="3651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6481815" y="4917561"/>
            <a:ext cx="10912396" cy="135075"/>
            <a:chOff x="0" y="0"/>
            <a:chExt cx="2950115" cy="3651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6481815" y="5425524"/>
            <a:ext cx="10912396" cy="135075"/>
            <a:chOff x="0" y="0"/>
            <a:chExt cx="2950115" cy="3651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481815" y="5947082"/>
            <a:ext cx="10912396" cy="135075"/>
            <a:chOff x="0" y="0"/>
            <a:chExt cx="2950115" cy="3651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6481815" y="6441448"/>
            <a:ext cx="10912396" cy="135075"/>
            <a:chOff x="0" y="0"/>
            <a:chExt cx="2950115" cy="36517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6481815" y="6949410"/>
            <a:ext cx="10912396" cy="135075"/>
            <a:chOff x="0" y="0"/>
            <a:chExt cx="2950115" cy="36517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6481815" y="7457372"/>
            <a:ext cx="10912396" cy="135075"/>
            <a:chOff x="0" y="0"/>
            <a:chExt cx="2950115" cy="36517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6481815" y="7965334"/>
            <a:ext cx="10912396" cy="135075"/>
            <a:chOff x="0" y="0"/>
            <a:chExt cx="2950115" cy="36517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6481815" y="8473296"/>
            <a:ext cx="10912396" cy="135075"/>
            <a:chOff x="0" y="0"/>
            <a:chExt cx="2950115" cy="36517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6481815" y="8981258"/>
            <a:ext cx="10912396" cy="135075"/>
            <a:chOff x="0" y="0"/>
            <a:chExt cx="2950115" cy="3651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6481815" y="2376581"/>
            <a:ext cx="1665816" cy="135075"/>
            <a:chOff x="0" y="0"/>
            <a:chExt cx="450345" cy="36517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450345" cy="36517"/>
            </a:xfrm>
            <a:custGeom>
              <a:avLst/>
              <a:gdLst/>
              <a:ahLst/>
              <a:cxnLst/>
              <a:rect l="l" t="t" r="r" b="b"/>
              <a:pathLst>
                <a:path w="450345" h="36517">
                  <a:moveTo>
                    <a:pt x="18258" y="0"/>
                  </a:moveTo>
                  <a:lnTo>
                    <a:pt x="432087" y="0"/>
                  </a:lnTo>
                  <a:cubicBezTo>
                    <a:pt x="442171" y="0"/>
                    <a:pt x="450345" y="8175"/>
                    <a:pt x="450345" y="18258"/>
                  </a:cubicBezTo>
                  <a:lnTo>
                    <a:pt x="450345" y="18258"/>
                  </a:lnTo>
                  <a:cubicBezTo>
                    <a:pt x="450345" y="23101"/>
                    <a:pt x="448422" y="27745"/>
                    <a:pt x="444998" y="31169"/>
                  </a:cubicBezTo>
                  <a:cubicBezTo>
                    <a:pt x="441574" y="34593"/>
                    <a:pt x="436929" y="36517"/>
                    <a:pt x="432087" y="36517"/>
                  </a:cubicBezTo>
                  <a:lnTo>
                    <a:pt x="18258" y="36517"/>
                  </a:lnTo>
                  <a:cubicBezTo>
                    <a:pt x="13416" y="36517"/>
                    <a:pt x="8772" y="34593"/>
                    <a:pt x="5348" y="31169"/>
                  </a:cubicBezTo>
                  <a:cubicBezTo>
                    <a:pt x="1924" y="27745"/>
                    <a:pt x="0" y="23101"/>
                    <a:pt x="0" y="18258"/>
                  </a:cubicBezTo>
                  <a:lnTo>
                    <a:pt x="0" y="18258"/>
                  </a:lnTo>
                  <a:cubicBezTo>
                    <a:pt x="0" y="13416"/>
                    <a:pt x="1924" y="8772"/>
                    <a:pt x="5348" y="5348"/>
                  </a:cubicBezTo>
                  <a:cubicBezTo>
                    <a:pt x="8772" y="1924"/>
                    <a:pt x="13416" y="0"/>
                    <a:pt x="182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3" name="TextBox 83"/>
            <p:cNvSpPr txBox="1"/>
            <p:nvPr/>
          </p:nvSpPr>
          <p:spPr>
            <a:xfrm>
              <a:off x="0" y="-9525"/>
              <a:ext cx="45034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4318856" y="8990383"/>
            <a:ext cx="572095" cy="136908"/>
            <a:chOff x="0" y="0"/>
            <a:chExt cx="154663" cy="37013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54663" cy="37013"/>
            </a:xfrm>
            <a:custGeom>
              <a:avLst/>
              <a:gdLst/>
              <a:ahLst/>
              <a:cxnLst/>
              <a:rect l="l" t="t" r="r" b="b"/>
              <a:pathLst>
                <a:path w="154663" h="37013">
                  <a:moveTo>
                    <a:pt x="18506" y="0"/>
                  </a:moveTo>
                  <a:lnTo>
                    <a:pt x="136157" y="0"/>
                  </a:lnTo>
                  <a:cubicBezTo>
                    <a:pt x="146378" y="0"/>
                    <a:pt x="154663" y="8286"/>
                    <a:pt x="154663" y="18506"/>
                  </a:cubicBezTo>
                  <a:lnTo>
                    <a:pt x="154663" y="18506"/>
                  </a:lnTo>
                  <a:cubicBezTo>
                    <a:pt x="154663" y="23414"/>
                    <a:pt x="152714" y="28122"/>
                    <a:pt x="149243" y="31592"/>
                  </a:cubicBezTo>
                  <a:cubicBezTo>
                    <a:pt x="145772" y="35063"/>
                    <a:pt x="141065" y="37013"/>
                    <a:pt x="136157" y="37013"/>
                  </a:cubicBezTo>
                  <a:lnTo>
                    <a:pt x="18506" y="37013"/>
                  </a:lnTo>
                  <a:cubicBezTo>
                    <a:pt x="13598" y="37013"/>
                    <a:pt x="8891" y="35063"/>
                    <a:pt x="5420" y="31592"/>
                  </a:cubicBezTo>
                  <a:cubicBezTo>
                    <a:pt x="1950" y="28122"/>
                    <a:pt x="0" y="23414"/>
                    <a:pt x="0" y="18506"/>
                  </a:cubicBezTo>
                  <a:lnTo>
                    <a:pt x="0" y="18506"/>
                  </a:lnTo>
                  <a:cubicBezTo>
                    <a:pt x="0" y="13598"/>
                    <a:pt x="1950" y="8891"/>
                    <a:pt x="5420" y="5420"/>
                  </a:cubicBezTo>
                  <a:cubicBezTo>
                    <a:pt x="8891" y="1950"/>
                    <a:pt x="13598" y="0"/>
                    <a:pt x="185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6" name="TextBox 86"/>
            <p:cNvSpPr txBox="1"/>
            <p:nvPr/>
          </p:nvSpPr>
          <p:spPr>
            <a:xfrm>
              <a:off x="0" y="-9525"/>
              <a:ext cx="154663" cy="46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9899412" y="4409599"/>
            <a:ext cx="599078" cy="131458"/>
            <a:chOff x="0" y="0"/>
            <a:chExt cx="161958" cy="35539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61958" cy="35539"/>
            </a:xfrm>
            <a:custGeom>
              <a:avLst/>
              <a:gdLst/>
              <a:ahLst/>
              <a:cxnLst/>
              <a:rect l="l" t="t" r="r" b="b"/>
              <a:pathLst>
                <a:path w="161958" h="35539">
                  <a:moveTo>
                    <a:pt x="17770" y="0"/>
                  </a:moveTo>
                  <a:lnTo>
                    <a:pt x="144188" y="0"/>
                  </a:lnTo>
                  <a:cubicBezTo>
                    <a:pt x="148901" y="0"/>
                    <a:pt x="153421" y="1872"/>
                    <a:pt x="156753" y="5205"/>
                  </a:cubicBezTo>
                  <a:cubicBezTo>
                    <a:pt x="160086" y="8537"/>
                    <a:pt x="161958" y="13057"/>
                    <a:pt x="161958" y="17770"/>
                  </a:cubicBezTo>
                  <a:lnTo>
                    <a:pt x="161958" y="17770"/>
                  </a:lnTo>
                  <a:cubicBezTo>
                    <a:pt x="161958" y="22482"/>
                    <a:pt x="160086" y="27002"/>
                    <a:pt x="156753" y="30334"/>
                  </a:cubicBezTo>
                  <a:cubicBezTo>
                    <a:pt x="153421" y="33667"/>
                    <a:pt x="148901" y="35539"/>
                    <a:pt x="144188" y="35539"/>
                  </a:cubicBezTo>
                  <a:lnTo>
                    <a:pt x="17770" y="35539"/>
                  </a:lnTo>
                  <a:cubicBezTo>
                    <a:pt x="13057" y="35539"/>
                    <a:pt x="8537" y="33667"/>
                    <a:pt x="5205" y="30334"/>
                  </a:cubicBezTo>
                  <a:cubicBezTo>
                    <a:pt x="1872" y="27002"/>
                    <a:pt x="0" y="22482"/>
                    <a:pt x="0" y="17770"/>
                  </a:cubicBezTo>
                  <a:lnTo>
                    <a:pt x="0" y="17770"/>
                  </a:lnTo>
                  <a:cubicBezTo>
                    <a:pt x="0" y="13057"/>
                    <a:pt x="1872" y="8537"/>
                    <a:pt x="5205" y="5205"/>
                  </a:cubicBezTo>
                  <a:cubicBezTo>
                    <a:pt x="8537" y="1872"/>
                    <a:pt x="13057" y="0"/>
                    <a:pt x="177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9" name="TextBox 89"/>
            <p:cNvSpPr txBox="1"/>
            <p:nvPr/>
          </p:nvSpPr>
          <p:spPr>
            <a:xfrm>
              <a:off x="0" y="-9525"/>
              <a:ext cx="161958" cy="4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1795126" y="5419882"/>
            <a:ext cx="962882" cy="130234"/>
            <a:chOff x="0" y="0"/>
            <a:chExt cx="260311" cy="35208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260311" cy="35208"/>
            </a:xfrm>
            <a:custGeom>
              <a:avLst/>
              <a:gdLst/>
              <a:ahLst/>
              <a:cxnLst/>
              <a:rect l="l" t="t" r="r" b="b"/>
              <a:pathLst>
                <a:path w="260311" h="35208">
                  <a:moveTo>
                    <a:pt x="17604" y="0"/>
                  </a:moveTo>
                  <a:lnTo>
                    <a:pt x="242707" y="0"/>
                  </a:lnTo>
                  <a:cubicBezTo>
                    <a:pt x="252429" y="0"/>
                    <a:pt x="260311" y="7882"/>
                    <a:pt x="260311" y="17604"/>
                  </a:cubicBezTo>
                  <a:lnTo>
                    <a:pt x="260311" y="17604"/>
                  </a:lnTo>
                  <a:cubicBezTo>
                    <a:pt x="260311" y="22273"/>
                    <a:pt x="258456" y="26751"/>
                    <a:pt x="255154" y="30052"/>
                  </a:cubicBezTo>
                  <a:cubicBezTo>
                    <a:pt x="251853" y="33353"/>
                    <a:pt x="247375" y="35208"/>
                    <a:pt x="242707" y="35208"/>
                  </a:cubicBezTo>
                  <a:lnTo>
                    <a:pt x="17604" y="35208"/>
                  </a:lnTo>
                  <a:cubicBezTo>
                    <a:pt x="12935" y="35208"/>
                    <a:pt x="8458" y="33353"/>
                    <a:pt x="5156" y="30052"/>
                  </a:cubicBezTo>
                  <a:cubicBezTo>
                    <a:pt x="1855" y="26751"/>
                    <a:pt x="0" y="22273"/>
                    <a:pt x="0" y="17604"/>
                  </a:cubicBezTo>
                  <a:lnTo>
                    <a:pt x="0" y="17604"/>
                  </a:lnTo>
                  <a:cubicBezTo>
                    <a:pt x="0" y="12935"/>
                    <a:pt x="1855" y="8458"/>
                    <a:pt x="5156" y="5156"/>
                  </a:cubicBezTo>
                  <a:cubicBezTo>
                    <a:pt x="8458" y="1855"/>
                    <a:pt x="12935" y="0"/>
                    <a:pt x="1760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260311" cy="44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7381883" y="2857228"/>
            <a:ext cx="1846158" cy="151538"/>
            <a:chOff x="0" y="0"/>
            <a:chExt cx="499100" cy="40968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499100" cy="40968"/>
            </a:xfrm>
            <a:custGeom>
              <a:avLst/>
              <a:gdLst/>
              <a:ahLst/>
              <a:cxnLst/>
              <a:rect l="l" t="t" r="r" b="b"/>
              <a:pathLst>
                <a:path w="499100" h="40968">
                  <a:moveTo>
                    <a:pt x="20484" y="0"/>
                  </a:moveTo>
                  <a:lnTo>
                    <a:pt x="478616" y="0"/>
                  </a:lnTo>
                  <a:cubicBezTo>
                    <a:pt x="489929" y="0"/>
                    <a:pt x="499100" y="9171"/>
                    <a:pt x="499100" y="20484"/>
                  </a:cubicBezTo>
                  <a:lnTo>
                    <a:pt x="499100" y="20484"/>
                  </a:lnTo>
                  <a:cubicBezTo>
                    <a:pt x="499100" y="31797"/>
                    <a:pt x="489929" y="40968"/>
                    <a:pt x="478616" y="40968"/>
                  </a:cubicBezTo>
                  <a:lnTo>
                    <a:pt x="20484" y="40968"/>
                  </a:lnTo>
                  <a:cubicBezTo>
                    <a:pt x="9171" y="40968"/>
                    <a:pt x="0" y="31797"/>
                    <a:pt x="0" y="20484"/>
                  </a:cubicBezTo>
                  <a:lnTo>
                    <a:pt x="0" y="20484"/>
                  </a:lnTo>
                  <a:cubicBezTo>
                    <a:pt x="0" y="9171"/>
                    <a:pt x="9171" y="0"/>
                    <a:pt x="2048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499100" cy="50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2046678" y="6961685"/>
            <a:ext cx="1034686" cy="139356"/>
            <a:chOff x="0" y="0"/>
            <a:chExt cx="279723" cy="37674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279723" cy="37674"/>
            </a:xfrm>
            <a:custGeom>
              <a:avLst/>
              <a:gdLst/>
              <a:ahLst/>
              <a:cxnLst/>
              <a:rect l="l" t="t" r="r" b="b"/>
              <a:pathLst>
                <a:path w="279723" h="37674">
                  <a:moveTo>
                    <a:pt x="18837" y="0"/>
                  </a:moveTo>
                  <a:lnTo>
                    <a:pt x="260885" y="0"/>
                  </a:lnTo>
                  <a:cubicBezTo>
                    <a:pt x="271289" y="0"/>
                    <a:pt x="279723" y="8434"/>
                    <a:pt x="279723" y="18837"/>
                  </a:cubicBezTo>
                  <a:lnTo>
                    <a:pt x="279723" y="18837"/>
                  </a:lnTo>
                  <a:cubicBezTo>
                    <a:pt x="279723" y="29241"/>
                    <a:pt x="271289" y="37674"/>
                    <a:pt x="260885" y="37674"/>
                  </a:cubicBezTo>
                  <a:lnTo>
                    <a:pt x="18837" y="37674"/>
                  </a:lnTo>
                  <a:cubicBezTo>
                    <a:pt x="8434" y="37674"/>
                    <a:pt x="0" y="29241"/>
                    <a:pt x="0" y="18837"/>
                  </a:cubicBezTo>
                  <a:lnTo>
                    <a:pt x="0" y="18837"/>
                  </a:lnTo>
                  <a:cubicBezTo>
                    <a:pt x="0" y="8434"/>
                    <a:pt x="8434" y="0"/>
                    <a:pt x="1883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8" name="TextBox 98"/>
            <p:cNvSpPr txBox="1"/>
            <p:nvPr/>
          </p:nvSpPr>
          <p:spPr>
            <a:xfrm>
              <a:off x="0" y="-9525"/>
              <a:ext cx="279723" cy="47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8796835" y="3393675"/>
            <a:ext cx="537094" cy="135075"/>
            <a:chOff x="0" y="0"/>
            <a:chExt cx="145201" cy="36517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145201" cy="36517"/>
            </a:xfrm>
            <a:custGeom>
              <a:avLst/>
              <a:gdLst/>
              <a:ahLst/>
              <a:cxnLst/>
              <a:rect l="l" t="t" r="r" b="b"/>
              <a:pathLst>
                <a:path w="145201" h="36517">
                  <a:moveTo>
                    <a:pt x="18258" y="0"/>
                  </a:moveTo>
                  <a:lnTo>
                    <a:pt x="126942" y="0"/>
                  </a:lnTo>
                  <a:cubicBezTo>
                    <a:pt x="131785" y="0"/>
                    <a:pt x="136429" y="1924"/>
                    <a:pt x="139853" y="5348"/>
                  </a:cubicBezTo>
                  <a:cubicBezTo>
                    <a:pt x="143277" y="8772"/>
                    <a:pt x="145201" y="13416"/>
                    <a:pt x="145201" y="18258"/>
                  </a:cubicBezTo>
                  <a:lnTo>
                    <a:pt x="145201" y="18258"/>
                  </a:lnTo>
                  <a:cubicBezTo>
                    <a:pt x="145201" y="28342"/>
                    <a:pt x="137026" y="36517"/>
                    <a:pt x="126942" y="36517"/>
                  </a:cubicBezTo>
                  <a:lnTo>
                    <a:pt x="18258" y="36517"/>
                  </a:lnTo>
                  <a:cubicBezTo>
                    <a:pt x="13416" y="36517"/>
                    <a:pt x="8772" y="34593"/>
                    <a:pt x="5348" y="31169"/>
                  </a:cubicBezTo>
                  <a:cubicBezTo>
                    <a:pt x="1924" y="27745"/>
                    <a:pt x="0" y="23101"/>
                    <a:pt x="0" y="18258"/>
                  </a:cubicBezTo>
                  <a:lnTo>
                    <a:pt x="0" y="18258"/>
                  </a:lnTo>
                  <a:cubicBezTo>
                    <a:pt x="0" y="13416"/>
                    <a:pt x="1924" y="8772"/>
                    <a:pt x="5348" y="5348"/>
                  </a:cubicBezTo>
                  <a:cubicBezTo>
                    <a:pt x="8772" y="1924"/>
                    <a:pt x="13416" y="0"/>
                    <a:pt x="182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1" name="TextBox 101"/>
            <p:cNvSpPr txBox="1"/>
            <p:nvPr/>
          </p:nvSpPr>
          <p:spPr>
            <a:xfrm>
              <a:off x="0" y="-9525"/>
              <a:ext cx="145201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1575237" y="7483601"/>
            <a:ext cx="1119120" cy="143840"/>
            <a:chOff x="0" y="0"/>
            <a:chExt cx="302549" cy="38887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302549" cy="38887"/>
            </a:xfrm>
            <a:custGeom>
              <a:avLst/>
              <a:gdLst/>
              <a:ahLst/>
              <a:cxnLst/>
              <a:rect l="l" t="t" r="r" b="b"/>
              <a:pathLst>
                <a:path w="302549" h="38887">
                  <a:moveTo>
                    <a:pt x="19443" y="0"/>
                  </a:moveTo>
                  <a:lnTo>
                    <a:pt x="283106" y="0"/>
                  </a:lnTo>
                  <a:cubicBezTo>
                    <a:pt x="288262" y="0"/>
                    <a:pt x="293208" y="2048"/>
                    <a:pt x="296854" y="5695"/>
                  </a:cubicBezTo>
                  <a:cubicBezTo>
                    <a:pt x="300500" y="9341"/>
                    <a:pt x="302549" y="14287"/>
                    <a:pt x="302549" y="19443"/>
                  </a:cubicBezTo>
                  <a:lnTo>
                    <a:pt x="302549" y="19443"/>
                  </a:lnTo>
                  <a:cubicBezTo>
                    <a:pt x="302549" y="24600"/>
                    <a:pt x="300500" y="29545"/>
                    <a:pt x="296854" y="33192"/>
                  </a:cubicBezTo>
                  <a:cubicBezTo>
                    <a:pt x="293208" y="36838"/>
                    <a:pt x="288262" y="38887"/>
                    <a:pt x="283106" y="38887"/>
                  </a:cubicBezTo>
                  <a:lnTo>
                    <a:pt x="19443" y="38887"/>
                  </a:lnTo>
                  <a:cubicBezTo>
                    <a:pt x="14287" y="38887"/>
                    <a:pt x="9341" y="36838"/>
                    <a:pt x="5695" y="33192"/>
                  </a:cubicBezTo>
                  <a:cubicBezTo>
                    <a:pt x="2048" y="29545"/>
                    <a:pt x="0" y="24600"/>
                    <a:pt x="0" y="19443"/>
                  </a:cubicBezTo>
                  <a:lnTo>
                    <a:pt x="0" y="19443"/>
                  </a:lnTo>
                  <a:cubicBezTo>
                    <a:pt x="0" y="14287"/>
                    <a:pt x="2048" y="9341"/>
                    <a:pt x="5695" y="5695"/>
                  </a:cubicBezTo>
                  <a:cubicBezTo>
                    <a:pt x="9341" y="2048"/>
                    <a:pt x="14287" y="0"/>
                    <a:pt x="194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" name="TextBox 104"/>
            <p:cNvSpPr txBox="1"/>
            <p:nvPr/>
          </p:nvSpPr>
          <p:spPr>
            <a:xfrm>
              <a:off x="0" y="-9525"/>
              <a:ext cx="302549" cy="48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0851247" y="4901210"/>
            <a:ext cx="978102" cy="156722"/>
            <a:chOff x="0" y="0"/>
            <a:chExt cx="264425" cy="42369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264425" cy="42369"/>
            </a:xfrm>
            <a:custGeom>
              <a:avLst/>
              <a:gdLst/>
              <a:ahLst/>
              <a:cxnLst/>
              <a:rect l="l" t="t" r="r" b="b"/>
              <a:pathLst>
                <a:path w="264425" h="42369">
                  <a:moveTo>
                    <a:pt x="21185" y="0"/>
                  </a:moveTo>
                  <a:lnTo>
                    <a:pt x="243241" y="0"/>
                  </a:lnTo>
                  <a:cubicBezTo>
                    <a:pt x="248859" y="0"/>
                    <a:pt x="254248" y="2232"/>
                    <a:pt x="258220" y="6205"/>
                  </a:cubicBezTo>
                  <a:cubicBezTo>
                    <a:pt x="262193" y="10178"/>
                    <a:pt x="264425" y="15566"/>
                    <a:pt x="264425" y="21185"/>
                  </a:cubicBezTo>
                  <a:lnTo>
                    <a:pt x="264425" y="21185"/>
                  </a:lnTo>
                  <a:cubicBezTo>
                    <a:pt x="264425" y="26803"/>
                    <a:pt x="262193" y="32191"/>
                    <a:pt x="258220" y="36164"/>
                  </a:cubicBezTo>
                  <a:cubicBezTo>
                    <a:pt x="254248" y="40137"/>
                    <a:pt x="248859" y="42369"/>
                    <a:pt x="243241" y="42369"/>
                  </a:cubicBezTo>
                  <a:lnTo>
                    <a:pt x="21185" y="42369"/>
                  </a:lnTo>
                  <a:cubicBezTo>
                    <a:pt x="15566" y="42369"/>
                    <a:pt x="10178" y="40137"/>
                    <a:pt x="6205" y="36164"/>
                  </a:cubicBezTo>
                  <a:cubicBezTo>
                    <a:pt x="2232" y="32191"/>
                    <a:pt x="0" y="26803"/>
                    <a:pt x="0" y="21185"/>
                  </a:cubicBezTo>
                  <a:lnTo>
                    <a:pt x="0" y="21185"/>
                  </a:lnTo>
                  <a:cubicBezTo>
                    <a:pt x="0" y="15566"/>
                    <a:pt x="2232" y="10178"/>
                    <a:pt x="6205" y="6205"/>
                  </a:cubicBezTo>
                  <a:cubicBezTo>
                    <a:pt x="10178" y="2232"/>
                    <a:pt x="15566" y="0"/>
                    <a:pt x="211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7" name="TextBox 107"/>
            <p:cNvSpPr txBox="1"/>
            <p:nvPr/>
          </p:nvSpPr>
          <p:spPr>
            <a:xfrm>
              <a:off x="0" y="-9525"/>
              <a:ext cx="264425" cy="51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9333929" y="3901637"/>
            <a:ext cx="565483" cy="119831"/>
            <a:chOff x="0" y="0"/>
            <a:chExt cx="152876" cy="32396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152876" cy="32396"/>
            </a:xfrm>
            <a:custGeom>
              <a:avLst/>
              <a:gdLst/>
              <a:ahLst/>
              <a:cxnLst/>
              <a:rect l="l" t="t" r="r" b="b"/>
              <a:pathLst>
                <a:path w="152876" h="32396">
                  <a:moveTo>
                    <a:pt x="16198" y="0"/>
                  </a:moveTo>
                  <a:lnTo>
                    <a:pt x="136678" y="0"/>
                  </a:lnTo>
                  <a:cubicBezTo>
                    <a:pt x="140974" y="0"/>
                    <a:pt x="145094" y="1707"/>
                    <a:pt x="148131" y="4744"/>
                  </a:cubicBezTo>
                  <a:cubicBezTo>
                    <a:pt x="151169" y="7782"/>
                    <a:pt x="152876" y="11902"/>
                    <a:pt x="152876" y="16198"/>
                  </a:cubicBezTo>
                  <a:lnTo>
                    <a:pt x="152876" y="16198"/>
                  </a:lnTo>
                  <a:cubicBezTo>
                    <a:pt x="152876" y="25144"/>
                    <a:pt x="145624" y="32396"/>
                    <a:pt x="136678" y="32396"/>
                  </a:cubicBezTo>
                  <a:lnTo>
                    <a:pt x="16198" y="32396"/>
                  </a:lnTo>
                  <a:cubicBezTo>
                    <a:pt x="7252" y="32396"/>
                    <a:pt x="0" y="25144"/>
                    <a:pt x="0" y="16198"/>
                  </a:cubicBezTo>
                  <a:lnTo>
                    <a:pt x="0" y="16198"/>
                  </a:lnTo>
                  <a:cubicBezTo>
                    <a:pt x="0" y="7252"/>
                    <a:pt x="7252" y="0"/>
                    <a:pt x="161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0" name="TextBox 110"/>
            <p:cNvSpPr txBox="1"/>
            <p:nvPr/>
          </p:nvSpPr>
          <p:spPr>
            <a:xfrm>
              <a:off x="0" y="-9525"/>
              <a:ext cx="152876" cy="41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2564021" y="7961729"/>
            <a:ext cx="808782" cy="146720"/>
            <a:chOff x="0" y="0"/>
            <a:chExt cx="218650" cy="39665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218650" cy="39665"/>
            </a:xfrm>
            <a:custGeom>
              <a:avLst/>
              <a:gdLst/>
              <a:ahLst/>
              <a:cxnLst/>
              <a:rect l="l" t="t" r="r" b="b"/>
              <a:pathLst>
                <a:path w="218650" h="39665">
                  <a:moveTo>
                    <a:pt x="19833" y="0"/>
                  </a:moveTo>
                  <a:lnTo>
                    <a:pt x="198818" y="0"/>
                  </a:lnTo>
                  <a:cubicBezTo>
                    <a:pt x="204078" y="0"/>
                    <a:pt x="209122" y="2089"/>
                    <a:pt x="212841" y="5809"/>
                  </a:cubicBezTo>
                  <a:cubicBezTo>
                    <a:pt x="216561" y="9528"/>
                    <a:pt x="218650" y="14573"/>
                    <a:pt x="218650" y="19833"/>
                  </a:cubicBezTo>
                  <a:lnTo>
                    <a:pt x="218650" y="19833"/>
                  </a:lnTo>
                  <a:cubicBezTo>
                    <a:pt x="218650" y="25093"/>
                    <a:pt x="216561" y="30137"/>
                    <a:pt x="212841" y="33856"/>
                  </a:cubicBezTo>
                  <a:cubicBezTo>
                    <a:pt x="209122" y="37576"/>
                    <a:pt x="204078" y="39665"/>
                    <a:pt x="198818" y="39665"/>
                  </a:cubicBezTo>
                  <a:lnTo>
                    <a:pt x="19833" y="39665"/>
                  </a:lnTo>
                  <a:cubicBezTo>
                    <a:pt x="14573" y="39665"/>
                    <a:pt x="9528" y="37576"/>
                    <a:pt x="5809" y="33856"/>
                  </a:cubicBezTo>
                  <a:cubicBezTo>
                    <a:pt x="2089" y="30137"/>
                    <a:pt x="0" y="25093"/>
                    <a:pt x="0" y="19833"/>
                  </a:cubicBezTo>
                  <a:lnTo>
                    <a:pt x="0" y="19833"/>
                  </a:lnTo>
                  <a:cubicBezTo>
                    <a:pt x="0" y="14573"/>
                    <a:pt x="2089" y="9528"/>
                    <a:pt x="5809" y="5809"/>
                  </a:cubicBezTo>
                  <a:cubicBezTo>
                    <a:pt x="9528" y="2089"/>
                    <a:pt x="14573" y="0"/>
                    <a:pt x="198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3" name="TextBox 113"/>
            <p:cNvSpPr txBox="1"/>
            <p:nvPr/>
          </p:nvSpPr>
          <p:spPr>
            <a:xfrm>
              <a:off x="0" y="-9525"/>
              <a:ext cx="218650" cy="49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1938013" y="6439584"/>
            <a:ext cx="887240" cy="130874"/>
            <a:chOff x="0" y="0"/>
            <a:chExt cx="239861" cy="35381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239861" cy="35381"/>
            </a:xfrm>
            <a:custGeom>
              <a:avLst/>
              <a:gdLst/>
              <a:ahLst/>
              <a:cxnLst/>
              <a:rect l="l" t="t" r="r" b="b"/>
              <a:pathLst>
                <a:path w="239861" h="35381">
                  <a:moveTo>
                    <a:pt x="17691" y="0"/>
                  </a:moveTo>
                  <a:lnTo>
                    <a:pt x="222171" y="0"/>
                  </a:lnTo>
                  <a:cubicBezTo>
                    <a:pt x="231941" y="0"/>
                    <a:pt x="239861" y="7920"/>
                    <a:pt x="239861" y="17691"/>
                  </a:cubicBezTo>
                  <a:lnTo>
                    <a:pt x="239861" y="17691"/>
                  </a:lnTo>
                  <a:cubicBezTo>
                    <a:pt x="239861" y="22382"/>
                    <a:pt x="237997" y="26882"/>
                    <a:pt x="234680" y="30200"/>
                  </a:cubicBezTo>
                  <a:cubicBezTo>
                    <a:pt x="231362" y="33517"/>
                    <a:pt x="226862" y="35381"/>
                    <a:pt x="222171" y="35381"/>
                  </a:cubicBezTo>
                  <a:lnTo>
                    <a:pt x="17691" y="35381"/>
                  </a:lnTo>
                  <a:cubicBezTo>
                    <a:pt x="7920" y="35381"/>
                    <a:pt x="0" y="27461"/>
                    <a:pt x="0" y="17691"/>
                  </a:cubicBezTo>
                  <a:lnTo>
                    <a:pt x="0" y="17691"/>
                  </a:lnTo>
                  <a:cubicBezTo>
                    <a:pt x="0" y="7920"/>
                    <a:pt x="7920" y="0"/>
                    <a:pt x="176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6" name="TextBox 116"/>
            <p:cNvSpPr txBox="1"/>
            <p:nvPr/>
          </p:nvSpPr>
          <p:spPr>
            <a:xfrm>
              <a:off x="0" y="-9525"/>
              <a:ext cx="239861" cy="44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13372802" y="8445104"/>
            <a:ext cx="946054" cy="163268"/>
            <a:chOff x="0" y="0"/>
            <a:chExt cx="255761" cy="44139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255761" cy="44139"/>
            </a:xfrm>
            <a:custGeom>
              <a:avLst/>
              <a:gdLst/>
              <a:ahLst/>
              <a:cxnLst/>
              <a:rect l="l" t="t" r="r" b="b"/>
              <a:pathLst>
                <a:path w="255761" h="44139">
                  <a:moveTo>
                    <a:pt x="22069" y="0"/>
                  </a:moveTo>
                  <a:lnTo>
                    <a:pt x="233692" y="0"/>
                  </a:lnTo>
                  <a:cubicBezTo>
                    <a:pt x="245880" y="0"/>
                    <a:pt x="255761" y="9881"/>
                    <a:pt x="255761" y="22069"/>
                  </a:cubicBezTo>
                  <a:lnTo>
                    <a:pt x="255761" y="22069"/>
                  </a:lnTo>
                  <a:cubicBezTo>
                    <a:pt x="255761" y="27922"/>
                    <a:pt x="253436" y="33536"/>
                    <a:pt x="249297" y="37675"/>
                  </a:cubicBezTo>
                  <a:cubicBezTo>
                    <a:pt x="245158" y="41814"/>
                    <a:pt x="239545" y="44139"/>
                    <a:pt x="233692" y="44139"/>
                  </a:cubicBezTo>
                  <a:lnTo>
                    <a:pt x="22069" y="44139"/>
                  </a:lnTo>
                  <a:cubicBezTo>
                    <a:pt x="9881" y="44139"/>
                    <a:pt x="0" y="34258"/>
                    <a:pt x="0" y="22069"/>
                  </a:cubicBezTo>
                  <a:lnTo>
                    <a:pt x="0" y="22069"/>
                  </a:lnTo>
                  <a:cubicBezTo>
                    <a:pt x="0" y="9881"/>
                    <a:pt x="9881" y="0"/>
                    <a:pt x="22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9" name="TextBox 119"/>
            <p:cNvSpPr txBox="1"/>
            <p:nvPr/>
          </p:nvSpPr>
          <p:spPr>
            <a:xfrm>
              <a:off x="0" y="-9525"/>
              <a:ext cx="255761" cy="53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1889761" y="5942663"/>
            <a:ext cx="552284" cy="142181"/>
            <a:chOff x="0" y="0"/>
            <a:chExt cx="149307" cy="38438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149307" cy="38438"/>
            </a:xfrm>
            <a:custGeom>
              <a:avLst/>
              <a:gdLst/>
              <a:ahLst/>
              <a:cxnLst/>
              <a:rect l="l" t="t" r="r" b="b"/>
              <a:pathLst>
                <a:path w="149307" h="38438">
                  <a:moveTo>
                    <a:pt x="19219" y="0"/>
                  </a:moveTo>
                  <a:lnTo>
                    <a:pt x="130088" y="0"/>
                  </a:lnTo>
                  <a:cubicBezTo>
                    <a:pt x="135186" y="0"/>
                    <a:pt x="140074" y="2025"/>
                    <a:pt x="143678" y="5629"/>
                  </a:cubicBezTo>
                  <a:cubicBezTo>
                    <a:pt x="147283" y="9233"/>
                    <a:pt x="149307" y="14122"/>
                    <a:pt x="149307" y="19219"/>
                  </a:cubicBezTo>
                  <a:lnTo>
                    <a:pt x="149307" y="19219"/>
                  </a:lnTo>
                  <a:cubicBezTo>
                    <a:pt x="149307" y="24316"/>
                    <a:pt x="147283" y="29205"/>
                    <a:pt x="143678" y="32809"/>
                  </a:cubicBezTo>
                  <a:cubicBezTo>
                    <a:pt x="140074" y="36413"/>
                    <a:pt x="135186" y="38438"/>
                    <a:pt x="130088" y="38438"/>
                  </a:cubicBezTo>
                  <a:lnTo>
                    <a:pt x="19219" y="38438"/>
                  </a:lnTo>
                  <a:cubicBezTo>
                    <a:pt x="14122" y="38438"/>
                    <a:pt x="9233" y="36413"/>
                    <a:pt x="5629" y="32809"/>
                  </a:cubicBezTo>
                  <a:cubicBezTo>
                    <a:pt x="2025" y="29205"/>
                    <a:pt x="0" y="24316"/>
                    <a:pt x="0" y="19219"/>
                  </a:cubicBezTo>
                  <a:lnTo>
                    <a:pt x="0" y="19219"/>
                  </a:lnTo>
                  <a:cubicBezTo>
                    <a:pt x="0" y="14122"/>
                    <a:pt x="2025" y="9233"/>
                    <a:pt x="5629" y="5629"/>
                  </a:cubicBezTo>
                  <a:cubicBezTo>
                    <a:pt x="9233" y="2025"/>
                    <a:pt x="14122" y="0"/>
                    <a:pt x="1921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9525"/>
              <a:ext cx="149307" cy="47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sp>
        <p:nvSpPr>
          <p:cNvPr id="123" name="AutoShape 123"/>
          <p:cNvSpPr/>
          <p:nvPr/>
        </p:nvSpPr>
        <p:spPr>
          <a:xfrm>
            <a:off x="1314301" y="9301042"/>
            <a:ext cx="4630471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4" name="AutoShape 124"/>
          <p:cNvSpPr/>
          <p:nvPr/>
        </p:nvSpPr>
        <p:spPr>
          <a:xfrm>
            <a:off x="6170474" y="9274313"/>
            <a:ext cx="11535078" cy="0"/>
          </a:xfrm>
          <a:prstGeom prst="line">
            <a:avLst/>
          </a:prstGeom>
          <a:ln w="9525" cap="flat">
            <a:gradFill>
              <a:gsLst>
                <a:gs pos="0">
                  <a:srgbClr val="089C92">
                    <a:alpha val="50000"/>
                  </a:srgbClr>
                </a:gs>
                <a:gs pos="100000">
                  <a:srgbClr val="01C5B8">
                    <a:alpha val="5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25" name="Group 125"/>
          <p:cNvGrpSpPr/>
          <p:nvPr/>
        </p:nvGrpSpPr>
        <p:grpSpPr>
          <a:xfrm>
            <a:off x="6481815" y="9460451"/>
            <a:ext cx="10912396" cy="135075"/>
            <a:chOff x="0" y="0"/>
            <a:chExt cx="2950115" cy="36517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2950115" cy="36517"/>
            </a:xfrm>
            <a:custGeom>
              <a:avLst/>
              <a:gdLst/>
              <a:ahLst/>
              <a:cxnLst/>
              <a:rect l="l" t="t" r="r" b="b"/>
              <a:pathLst>
                <a:path w="2950115" h="36517">
                  <a:moveTo>
                    <a:pt x="3547" y="0"/>
                  </a:moveTo>
                  <a:lnTo>
                    <a:pt x="2946568" y="0"/>
                  </a:lnTo>
                  <a:cubicBezTo>
                    <a:pt x="2947509" y="0"/>
                    <a:pt x="2948411" y="374"/>
                    <a:pt x="2949076" y="1039"/>
                  </a:cubicBezTo>
                  <a:cubicBezTo>
                    <a:pt x="2949741" y="1704"/>
                    <a:pt x="2950115" y="2607"/>
                    <a:pt x="2950115" y="3547"/>
                  </a:cubicBezTo>
                  <a:lnTo>
                    <a:pt x="2950115" y="32970"/>
                  </a:lnTo>
                  <a:cubicBezTo>
                    <a:pt x="2950115" y="34929"/>
                    <a:pt x="2948527" y="36517"/>
                    <a:pt x="2946568" y="36517"/>
                  </a:cubicBezTo>
                  <a:lnTo>
                    <a:pt x="3547" y="36517"/>
                  </a:lnTo>
                  <a:cubicBezTo>
                    <a:pt x="2607" y="36517"/>
                    <a:pt x="1704" y="36143"/>
                    <a:pt x="1039" y="35478"/>
                  </a:cubicBezTo>
                  <a:cubicBezTo>
                    <a:pt x="374" y="34813"/>
                    <a:pt x="0" y="33910"/>
                    <a:pt x="0" y="32970"/>
                  </a:cubicBezTo>
                  <a:lnTo>
                    <a:pt x="0" y="3547"/>
                  </a:lnTo>
                  <a:cubicBezTo>
                    <a:pt x="0" y="1588"/>
                    <a:pt x="1588" y="0"/>
                    <a:pt x="3547" y="0"/>
                  </a:cubicBezTo>
                  <a:close/>
                </a:path>
              </a:pathLst>
            </a:custGeom>
            <a:solidFill>
              <a:srgbClr val="EFF0F4"/>
            </a:solidFill>
          </p:spPr>
        </p:sp>
        <p:sp>
          <p:nvSpPr>
            <p:cNvPr id="127" name="TextBox 127"/>
            <p:cNvSpPr txBox="1"/>
            <p:nvPr/>
          </p:nvSpPr>
          <p:spPr>
            <a:xfrm>
              <a:off x="0" y="-9525"/>
              <a:ext cx="2950115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4551481" y="9460451"/>
            <a:ext cx="887240" cy="135075"/>
            <a:chOff x="0" y="0"/>
            <a:chExt cx="239861" cy="36517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239861" cy="36517"/>
            </a:xfrm>
            <a:custGeom>
              <a:avLst/>
              <a:gdLst/>
              <a:ahLst/>
              <a:cxnLst/>
              <a:rect l="l" t="t" r="r" b="b"/>
              <a:pathLst>
                <a:path w="239861" h="36517">
                  <a:moveTo>
                    <a:pt x="18258" y="0"/>
                  </a:moveTo>
                  <a:lnTo>
                    <a:pt x="221603" y="0"/>
                  </a:lnTo>
                  <a:cubicBezTo>
                    <a:pt x="226445" y="0"/>
                    <a:pt x="231089" y="1924"/>
                    <a:pt x="234513" y="5348"/>
                  </a:cubicBezTo>
                  <a:cubicBezTo>
                    <a:pt x="237938" y="8772"/>
                    <a:pt x="239861" y="13416"/>
                    <a:pt x="239861" y="18258"/>
                  </a:cubicBezTo>
                  <a:lnTo>
                    <a:pt x="239861" y="18258"/>
                  </a:lnTo>
                  <a:cubicBezTo>
                    <a:pt x="239861" y="28342"/>
                    <a:pt x="231687" y="36517"/>
                    <a:pt x="221603" y="36517"/>
                  </a:cubicBezTo>
                  <a:lnTo>
                    <a:pt x="18258" y="36517"/>
                  </a:lnTo>
                  <a:cubicBezTo>
                    <a:pt x="13416" y="36517"/>
                    <a:pt x="8772" y="34593"/>
                    <a:pt x="5348" y="31169"/>
                  </a:cubicBezTo>
                  <a:cubicBezTo>
                    <a:pt x="1924" y="27745"/>
                    <a:pt x="0" y="23101"/>
                    <a:pt x="0" y="18258"/>
                  </a:cubicBezTo>
                  <a:lnTo>
                    <a:pt x="0" y="18258"/>
                  </a:lnTo>
                  <a:cubicBezTo>
                    <a:pt x="0" y="13416"/>
                    <a:pt x="1924" y="8772"/>
                    <a:pt x="5348" y="5348"/>
                  </a:cubicBezTo>
                  <a:cubicBezTo>
                    <a:pt x="8772" y="1924"/>
                    <a:pt x="13416" y="0"/>
                    <a:pt x="1825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89C92">
                    <a:alpha val="100000"/>
                  </a:srgbClr>
                </a:gs>
                <a:gs pos="100000">
                  <a:srgbClr val="01C5B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0" name="TextBox 130"/>
            <p:cNvSpPr txBox="1"/>
            <p:nvPr/>
          </p:nvSpPr>
          <p:spPr>
            <a:xfrm>
              <a:off x="0" y="-9525"/>
              <a:ext cx="239861" cy="4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0"/>
                </a:lnSpc>
              </a:pPr>
              <a:endParaRPr/>
            </a:p>
          </p:txBody>
        </p:sp>
      </p:grpSp>
      <p:sp>
        <p:nvSpPr>
          <p:cNvPr id="131" name="TextBox 131"/>
          <p:cNvSpPr txBox="1"/>
          <p:nvPr/>
        </p:nvSpPr>
        <p:spPr>
          <a:xfrm>
            <a:off x="7585249" y="322420"/>
            <a:ext cx="4549548" cy="101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97"/>
              </a:lnSpc>
              <a:spcBef>
                <a:spcPct val="0"/>
              </a:spcBef>
            </a:pPr>
            <a:r>
              <a:rPr lang="en-US" sz="6382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Gantt </a:t>
            </a:r>
            <a:r>
              <a:rPr lang="en-US" sz="6382" b="1">
                <a:solidFill>
                  <a:srgbClr val="F3DD52"/>
                </a:solidFill>
                <a:latin typeface="Cardo Bold"/>
                <a:ea typeface="Cardo Bold"/>
                <a:cs typeface="Cardo Bold"/>
                <a:sym typeface="Cardo Bold"/>
              </a:rPr>
              <a:t>Chart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3260589" y="1853157"/>
            <a:ext cx="776408" cy="22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5"/>
              </a:lnSpc>
              <a:spcBef>
                <a:spcPct val="0"/>
              </a:spcBef>
            </a:pPr>
            <a:r>
              <a:rPr lang="en-US" sz="1496" b="1">
                <a:solidFill>
                  <a:srgbClr val="22199C"/>
                </a:solidFill>
                <a:latin typeface="DM Sans Bold"/>
                <a:ea typeface="DM Sans Bold"/>
                <a:cs typeface="DM Sans Bold"/>
                <a:sym typeface="DM Sans Bold"/>
              </a:rPr>
              <a:t>Task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6723238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Aug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7453561" y="1837441"/>
            <a:ext cx="96505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1889761" y="1837441"/>
            <a:ext cx="96505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8340801" y="1837441"/>
            <a:ext cx="96505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12777001" y="1837441"/>
            <a:ext cx="96505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9228041" y="1837441"/>
            <a:ext cx="96505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3664241" y="1837441"/>
            <a:ext cx="96505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10115281" y="1837441"/>
            <a:ext cx="96505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4551481" y="1837441"/>
            <a:ext cx="96505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11002521" y="1837441"/>
            <a:ext cx="96505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5438720" y="1837441"/>
            <a:ext cx="96505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16325960" y="1837441"/>
            <a:ext cx="96505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10272198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Dec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13821157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Apr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7610478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Sep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11159438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Jan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14708397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May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8497718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Oct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12046678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Feb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15595637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Jun</a:t>
            </a:r>
          </a:p>
        </p:txBody>
      </p:sp>
      <p:sp>
        <p:nvSpPr>
          <p:cNvPr id="153" name="TextBox 153"/>
          <p:cNvSpPr txBox="1"/>
          <p:nvPr/>
        </p:nvSpPr>
        <p:spPr>
          <a:xfrm>
            <a:off x="9384958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Nov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12933917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March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16482877" y="1837441"/>
            <a:ext cx="669912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Jul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1799049" y="2322872"/>
            <a:ext cx="2782279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 Research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1799049" y="2838178"/>
            <a:ext cx="2782279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Review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1783561" y="3348198"/>
            <a:ext cx="3730464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 Selection 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1799049" y="6875258"/>
            <a:ext cx="2782279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Mapping and Teleoperation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1783561" y="4836332"/>
            <a:ext cx="3964586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ROS Setup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1783561" y="4367082"/>
            <a:ext cx="2782279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 Setup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1783561" y="3882587"/>
            <a:ext cx="3964586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Procurement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1783561" y="5343682"/>
            <a:ext cx="3964586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Simulations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1799049" y="6358383"/>
            <a:ext cx="3964586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Real Life Testing on a base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1799049" y="5859061"/>
            <a:ext cx="3964586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CAD Design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1783561" y="7401658"/>
            <a:ext cx="2782279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YOLOv8 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1783561" y="7880433"/>
            <a:ext cx="2782279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Conversational AI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1783561" y="8397308"/>
            <a:ext cx="2782279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Manufacturing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1783561" y="8925462"/>
            <a:ext cx="2782279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Obstacle Avoidance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1799049" y="9369743"/>
            <a:ext cx="2782279" cy="225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"/>
              </a:lnSpc>
              <a:spcBef>
                <a:spcPct val="0"/>
              </a:spcBef>
            </a:pPr>
            <a:r>
              <a:rPr lang="en-US" sz="1410" b="1">
                <a:solidFill>
                  <a:srgbClr val="22199C"/>
                </a:solidFill>
                <a:latin typeface="Poppins Bold"/>
                <a:ea typeface="Poppins Bold"/>
                <a:cs typeface="Poppins Bold"/>
                <a:sym typeface="Poppins Bold"/>
              </a:rPr>
              <a:t>Final Testing</a:t>
            </a:r>
          </a:p>
        </p:txBody>
      </p:sp>
      <p:sp>
        <p:nvSpPr>
          <p:cNvPr id="171" name="Freeform 171"/>
          <p:cNvSpPr/>
          <p:nvPr/>
        </p:nvSpPr>
        <p:spPr>
          <a:xfrm>
            <a:off x="14995101" y="1060224"/>
            <a:ext cx="383208" cy="853298"/>
          </a:xfrm>
          <a:custGeom>
            <a:avLst/>
            <a:gdLst/>
            <a:ahLst/>
            <a:cxnLst/>
            <a:rect l="l" t="t" r="r" b="b"/>
            <a:pathLst>
              <a:path w="383208" h="853298">
                <a:moveTo>
                  <a:pt x="0" y="0"/>
                </a:moveTo>
                <a:lnTo>
                  <a:pt x="383208" y="0"/>
                </a:lnTo>
                <a:lnTo>
                  <a:pt x="383208" y="853298"/>
                </a:lnTo>
                <a:lnTo>
                  <a:pt x="0" y="853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2" name="TextBox 172"/>
          <p:cNvSpPr txBox="1"/>
          <p:nvPr/>
        </p:nvSpPr>
        <p:spPr>
          <a:xfrm>
            <a:off x="15227086" y="1511008"/>
            <a:ext cx="1082917" cy="19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4"/>
              </a:lnSpc>
            </a:pPr>
            <a:r>
              <a:rPr lang="en-US" sz="1139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May 9th (AB)</a:t>
            </a: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93736" y="-3273956"/>
            <a:ext cx="22395604" cy="13560956"/>
          </a:xfrm>
          <a:custGeom>
            <a:avLst/>
            <a:gdLst/>
            <a:ahLst/>
            <a:cxnLst/>
            <a:rect l="l" t="t" r="r" b="b"/>
            <a:pathLst>
              <a:path w="22395604" h="13560956">
                <a:moveTo>
                  <a:pt x="0" y="0"/>
                </a:moveTo>
                <a:lnTo>
                  <a:pt x="22395604" y="0"/>
                </a:lnTo>
                <a:lnTo>
                  <a:pt x="22395604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6506" b="-6650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51632" y="4881483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83631" y="1119485"/>
            <a:ext cx="4096032" cy="63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66"/>
              </a:lnSpc>
            </a:pPr>
            <a:r>
              <a:rPr lang="en-US" sz="3761" b="1" spc="150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NUST - PNEC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2719" y="1219128"/>
            <a:ext cx="6985982" cy="47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7"/>
              </a:lnSpc>
            </a:pPr>
            <a:r>
              <a:rPr lang="en-US" sz="2967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Adjudication  Board - Presentation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214135" y="392534"/>
            <a:ext cx="2441145" cy="1709033"/>
            <a:chOff x="0" y="0"/>
            <a:chExt cx="3254861" cy="2278711"/>
          </a:xfrm>
        </p:grpSpPr>
        <p:sp>
          <p:nvSpPr>
            <p:cNvPr id="8" name="Freeform 8"/>
            <p:cNvSpPr/>
            <p:nvPr/>
          </p:nvSpPr>
          <p:spPr>
            <a:xfrm>
              <a:off x="1707608" y="0"/>
              <a:ext cx="1547253" cy="2278711"/>
            </a:xfrm>
            <a:custGeom>
              <a:avLst/>
              <a:gdLst/>
              <a:ahLst/>
              <a:cxnLst/>
              <a:rect l="l" t="t" r="r" b="b"/>
              <a:pathLst>
                <a:path w="1547253" h="2278711">
                  <a:moveTo>
                    <a:pt x="0" y="0"/>
                  </a:moveTo>
                  <a:lnTo>
                    <a:pt x="1547253" y="0"/>
                  </a:lnTo>
                  <a:lnTo>
                    <a:pt x="1547253" y="2278711"/>
                  </a:lnTo>
                  <a:lnTo>
                    <a:pt x="0" y="227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563" t="-10468" r="-34399" b="-10349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489682"/>
              <a:ext cx="1707608" cy="1707608"/>
            </a:xfrm>
            <a:custGeom>
              <a:avLst/>
              <a:gdLst/>
              <a:ahLst/>
              <a:cxnLst/>
              <a:rect l="l" t="t" r="r" b="b"/>
              <a:pathLst>
                <a:path w="1707608" h="1707608">
                  <a:moveTo>
                    <a:pt x="0" y="0"/>
                  </a:moveTo>
                  <a:lnTo>
                    <a:pt x="1707608" y="0"/>
                  </a:lnTo>
                  <a:lnTo>
                    <a:pt x="1707608" y="1707607"/>
                  </a:lnTo>
                  <a:lnTo>
                    <a:pt x="0" y="1707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3"/>
            <a:stretch>
              <a:fillRect l="-12999" r="-13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58926" y="1855447"/>
            <a:ext cx="4866965" cy="2321829"/>
            <a:chOff x="0" y="0"/>
            <a:chExt cx="1187816" cy="566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7816" cy="566658"/>
            </a:xfrm>
            <a:custGeom>
              <a:avLst/>
              <a:gdLst/>
              <a:ahLst/>
              <a:cxnLst/>
              <a:rect l="l" t="t" r="r" b="b"/>
              <a:pathLst>
                <a:path w="1187816" h="566658">
                  <a:moveTo>
                    <a:pt x="41358" y="0"/>
                  </a:moveTo>
                  <a:lnTo>
                    <a:pt x="1146458" y="0"/>
                  </a:lnTo>
                  <a:cubicBezTo>
                    <a:pt x="1157427" y="0"/>
                    <a:pt x="1167947" y="4357"/>
                    <a:pt x="1175703" y="12114"/>
                  </a:cubicBezTo>
                  <a:cubicBezTo>
                    <a:pt x="1183459" y="19870"/>
                    <a:pt x="1187816" y="30389"/>
                    <a:pt x="1187816" y="41358"/>
                  </a:cubicBezTo>
                  <a:lnTo>
                    <a:pt x="1187816" y="525300"/>
                  </a:lnTo>
                  <a:cubicBezTo>
                    <a:pt x="1187816" y="536269"/>
                    <a:pt x="1183459" y="546788"/>
                    <a:pt x="1175703" y="554545"/>
                  </a:cubicBezTo>
                  <a:cubicBezTo>
                    <a:pt x="1167947" y="562301"/>
                    <a:pt x="1157427" y="566658"/>
                    <a:pt x="1146458" y="566658"/>
                  </a:cubicBezTo>
                  <a:lnTo>
                    <a:pt x="41358" y="566658"/>
                  </a:lnTo>
                  <a:cubicBezTo>
                    <a:pt x="30389" y="566658"/>
                    <a:pt x="19870" y="562301"/>
                    <a:pt x="12114" y="554545"/>
                  </a:cubicBezTo>
                  <a:cubicBezTo>
                    <a:pt x="4357" y="546788"/>
                    <a:pt x="0" y="536269"/>
                    <a:pt x="0" y="525300"/>
                  </a:cubicBezTo>
                  <a:lnTo>
                    <a:pt x="0" y="41358"/>
                  </a:lnTo>
                  <a:cubicBezTo>
                    <a:pt x="0" y="30389"/>
                    <a:pt x="4357" y="19870"/>
                    <a:pt x="12114" y="12114"/>
                  </a:cubicBezTo>
                  <a:cubicBezTo>
                    <a:pt x="19870" y="4357"/>
                    <a:pt x="30389" y="0"/>
                    <a:pt x="41358" y="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87816" cy="623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243684"/>
            <a:ext cx="3329997" cy="3545355"/>
            <a:chOff x="0" y="0"/>
            <a:chExt cx="763428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3428" cy="812800"/>
            </a:xfrm>
            <a:custGeom>
              <a:avLst/>
              <a:gdLst/>
              <a:ahLst/>
              <a:cxnLst/>
              <a:rect l="l" t="t" r="r" b="b"/>
              <a:pathLst>
                <a:path w="763428" h="812800">
                  <a:moveTo>
                    <a:pt x="53473" y="0"/>
                  </a:moveTo>
                  <a:lnTo>
                    <a:pt x="709955" y="0"/>
                  </a:lnTo>
                  <a:cubicBezTo>
                    <a:pt x="739487" y="0"/>
                    <a:pt x="763428" y="23941"/>
                    <a:pt x="763428" y="53473"/>
                  </a:cubicBezTo>
                  <a:lnTo>
                    <a:pt x="763428" y="759327"/>
                  </a:lnTo>
                  <a:cubicBezTo>
                    <a:pt x="763428" y="788859"/>
                    <a:pt x="739487" y="812800"/>
                    <a:pt x="709955" y="812800"/>
                  </a:cubicBezTo>
                  <a:lnTo>
                    <a:pt x="53473" y="812800"/>
                  </a:lnTo>
                  <a:cubicBezTo>
                    <a:pt x="23941" y="812800"/>
                    <a:pt x="0" y="788859"/>
                    <a:pt x="0" y="759327"/>
                  </a:cubicBezTo>
                  <a:lnTo>
                    <a:pt x="0" y="53473"/>
                  </a:lnTo>
                  <a:cubicBezTo>
                    <a:pt x="0" y="23941"/>
                    <a:pt x="23941" y="0"/>
                    <a:pt x="53473" y="0"/>
                  </a:cubicBezTo>
                  <a:close/>
                </a:path>
              </a:pathLst>
            </a:custGeom>
            <a:blipFill>
              <a:blip r:embed="rId4"/>
              <a:stretch>
                <a:fillRect l="-32710" t="-9584" r="-44345" b="-438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858926" y="6250701"/>
            <a:ext cx="4866965" cy="2321829"/>
            <a:chOff x="0" y="0"/>
            <a:chExt cx="1187816" cy="5666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7816" cy="566658"/>
            </a:xfrm>
            <a:custGeom>
              <a:avLst/>
              <a:gdLst/>
              <a:ahLst/>
              <a:cxnLst/>
              <a:rect l="l" t="t" r="r" b="b"/>
              <a:pathLst>
                <a:path w="1187816" h="566658">
                  <a:moveTo>
                    <a:pt x="41358" y="0"/>
                  </a:moveTo>
                  <a:lnTo>
                    <a:pt x="1146458" y="0"/>
                  </a:lnTo>
                  <a:cubicBezTo>
                    <a:pt x="1157427" y="0"/>
                    <a:pt x="1167947" y="4357"/>
                    <a:pt x="1175703" y="12114"/>
                  </a:cubicBezTo>
                  <a:cubicBezTo>
                    <a:pt x="1183459" y="19870"/>
                    <a:pt x="1187816" y="30389"/>
                    <a:pt x="1187816" y="41358"/>
                  </a:cubicBezTo>
                  <a:lnTo>
                    <a:pt x="1187816" y="525300"/>
                  </a:lnTo>
                  <a:cubicBezTo>
                    <a:pt x="1187816" y="536269"/>
                    <a:pt x="1183459" y="546788"/>
                    <a:pt x="1175703" y="554545"/>
                  </a:cubicBezTo>
                  <a:cubicBezTo>
                    <a:pt x="1167947" y="562301"/>
                    <a:pt x="1157427" y="566658"/>
                    <a:pt x="1146458" y="566658"/>
                  </a:cubicBezTo>
                  <a:lnTo>
                    <a:pt x="41358" y="566658"/>
                  </a:lnTo>
                  <a:cubicBezTo>
                    <a:pt x="30389" y="566658"/>
                    <a:pt x="19870" y="562301"/>
                    <a:pt x="12114" y="554545"/>
                  </a:cubicBezTo>
                  <a:cubicBezTo>
                    <a:pt x="4357" y="546788"/>
                    <a:pt x="0" y="536269"/>
                    <a:pt x="0" y="525300"/>
                  </a:cubicBezTo>
                  <a:lnTo>
                    <a:pt x="0" y="41358"/>
                  </a:lnTo>
                  <a:cubicBezTo>
                    <a:pt x="0" y="30389"/>
                    <a:pt x="4357" y="19870"/>
                    <a:pt x="12114" y="12114"/>
                  </a:cubicBezTo>
                  <a:cubicBezTo>
                    <a:pt x="19870" y="4357"/>
                    <a:pt x="30389" y="0"/>
                    <a:pt x="41358" y="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87816" cy="623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638938"/>
            <a:ext cx="3329997" cy="3545355"/>
            <a:chOff x="0" y="0"/>
            <a:chExt cx="763428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3428" cy="812800"/>
            </a:xfrm>
            <a:custGeom>
              <a:avLst/>
              <a:gdLst/>
              <a:ahLst/>
              <a:cxnLst/>
              <a:rect l="l" t="t" r="r" b="b"/>
              <a:pathLst>
                <a:path w="763428" h="812800">
                  <a:moveTo>
                    <a:pt x="53473" y="0"/>
                  </a:moveTo>
                  <a:lnTo>
                    <a:pt x="709955" y="0"/>
                  </a:lnTo>
                  <a:cubicBezTo>
                    <a:pt x="739487" y="0"/>
                    <a:pt x="763428" y="23941"/>
                    <a:pt x="763428" y="53473"/>
                  </a:cubicBezTo>
                  <a:lnTo>
                    <a:pt x="763428" y="759327"/>
                  </a:lnTo>
                  <a:cubicBezTo>
                    <a:pt x="763428" y="788859"/>
                    <a:pt x="739487" y="812800"/>
                    <a:pt x="709955" y="812800"/>
                  </a:cubicBezTo>
                  <a:lnTo>
                    <a:pt x="53473" y="812800"/>
                  </a:lnTo>
                  <a:cubicBezTo>
                    <a:pt x="23941" y="812800"/>
                    <a:pt x="0" y="788859"/>
                    <a:pt x="0" y="759327"/>
                  </a:cubicBezTo>
                  <a:lnTo>
                    <a:pt x="0" y="53473"/>
                  </a:lnTo>
                  <a:cubicBezTo>
                    <a:pt x="0" y="23941"/>
                    <a:pt x="23941" y="0"/>
                    <a:pt x="53473" y="0"/>
                  </a:cubicBezTo>
                  <a:close/>
                </a:path>
              </a:pathLst>
            </a:custGeom>
            <a:blipFill>
              <a:blip r:embed="rId5"/>
              <a:stretch>
                <a:fillRect l="-4268" r="-426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3064696" y="1855447"/>
            <a:ext cx="4866965" cy="2321829"/>
            <a:chOff x="0" y="0"/>
            <a:chExt cx="1187816" cy="5666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7816" cy="566658"/>
            </a:xfrm>
            <a:custGeom>
              <a:avLst/>
              <a:gdLst/>
              <a:ahLst/>
              <a:cxnLst/>
              <a:rect l="l" t="t" r="r" b="b"/>
              <a:pathLst>
                <a:path w="1187816" h="566658">
                  <a:moveTo>
                    <a:pt x="41358" y="0"/>
                  </a:moveTo>
                  <a:lnTo>
                    <a:pt x="1146458" y="0"/>
                  </a:lnTo>
                  <a:cubicBezTo>
                    <a:pt x="1157427" y="0"/>
                    <a:pt x="1167947" y="4357"/>
                    <a:pt x="1175703" y="12114"/>
                  </a:cubicBezTo>
                  <a:cubicBezTo>
                    <a:pt x="1183459" y="19870"/>
                    <a:pt x="1187816" y="30389"/>
                    <a:pt x="1187816" y="41358"/>
                  </a:cubicBezTo>
                  <a:lnTo>
                    <a:pt x="1187816" y="525300"/>
                  </a:lnTo>
                  <a:cubicBezTo>
                    <a:pt x="1187816" y="536269"/>
                    <a:pt x="1183459" y="546788"/>
                    <a:pt x="1175703" y="554545"/>
                  </a:cubicBezTo>
                  <a:cubicBezTo>
                    <a:pt x="1167947" y="562301"/>
                    <a:pt x="1157427" y="566658"/>
                    <a:pt x="1146458" y="566658"/>
                  </a:cubicBezTo>
                  <a:lnTo>
                    <a:pt x="41358" y="566658"/>
                  </a:lnTo>
                  <a:cubicBezTo>
                    <a:pt x="30389" y="566658"/>
                    <a:pt x="19870" y="562301"/>
                    <a:pt x="12114" y="554545"/>
                  </a:cubicBezTo>
                  <a:cubicBezTo>
                    <a:pt x="4357" y="546788"/>
                    <a:pt x="0" y="536269"/>
                    <a:pt x="0" y="525300"/>
                  </a:cubicBezTo>
                  <a:lnTo>
                    <a:pt x="0" y="41358"/>
                  </a:lnTo>
                  <a:cubicBezTo>
                    <a:pt x="0" y="30389"/>
                    <a:pt x="4357" y="19870"/>
                    <a:pt x="12114" y="12114"/>
                  </a:cubicBezTo>
                  <a:cubicBezTo>
                    <a:pt x="19870" y="4357"/>
                    <a:pt x="30389" y="0"/>
                    <a:pt x="41358" y="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187816" cy="623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593063" y="1243684"/>
            <a:ext cx="3329997" cy="3545355"/>
            <a:chOff x="0" y="0"/>
            <a:chExt cx="763428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3428" cy="812800"/>
            </a:xfrm>
            <a:custGeom>
              <a:avLst/>
              <a:gdLst/>
              <a:ahLst/>
              <a:cxnLst/>
              <a:rect l="l" t="t" r="r" b="b"/>
              <a:pathLst>
                <a:path w="763428" h="812800">
                  <a:moveTo>
                    <a:pt x="53473" y="0"/>
                  </a:moveTo>
                  <a:lnTo>
                    <a:pt x="709955" y="0"/>
                  </a:lnTo>
                  <a:cubicBezTo>
                    <a:pt x="739487" y="0"/>
                    <a:pt x="763428" y="23941"/>
                    <a:pt x="763428" y="53473"/>
                  </a:cubicBezTo>
                  <a:lnTo>
                    <a:pt x="763428" y="759327"/>
                  </a:lnTo>
                  <a:cubicBezTo>
                    <a:pt x="763428" y="788859"/>
                    <a:pt x="739487" y="812800"/>
                    <a:pt x="709955" y="812800"/>
                  </a:cubicBezTo>
                  <a:lnTo>
                    <a:pt x="53473" y="812800"/>
                  </a:lnTo>
                  <a:cubicBezTo>
                    <a:pt x="23941" y="812800"/>
                    <a:pt x="0" y="788859"/>
                    <a:pt x="0" y="759327"/>
                  </a:cubicBezTo>
                  <a:lnTo>
                    <a:pt x="0" y="53473"/>
                  </a:lnTo>
                  <a:cubicBezTo>
                    <a:pt x="0" y="23941"/>
                    <a:pt x="23941" y="0"/>
                    <a:pt x="53473" y="0"/>
                  </a:cubicBezTo>
                  <a:close/>
                </a:path>
              </a:pathLst>
            </a:custGeom>
            <a:blipFill>
              <a:blip r:embed="rId6"/>
              <a:stretch>
                <a:fillRect l="-3656" r="-3656" b="-5559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3064696" y="6250701"/>
            <a:ext cx="4866965" cy="2321829"/>
            <a:chOff x="0" y="0"/>
            <a:chExt cx="1187816" cy="56665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87816" cy="566658"/>
            </a:xfrm>
            <a:custGeom>
              <a:avLst/>
              <a:gdLst/>
              <a:ahLst/>
              <a:cxnLst/>
              <a:rect l="l" t="t" r="r" b="b"/>
              <a:pathLst>
                <a:path w="1187816" h="566658">
                  <a:moveTo>
                    <a:pt x="41358" y="0"/>
                  </a:moveTo>
                  <a:lnTo>
                    <a:pt x="1146458" y="0"/>
                  </a:lnTo>
                  <a:cubicBezTo>
                    <a:pt x="1157427" y="0"/>
                    <a:pt x="1167947" y="4357"/>
                    <a:pt x="1175703" y="12114"/>
                  </a:cubicBezTo>
                  <a:cubicBezTo>
                    <a:pt x="1183459" y="19870"/>
                    <a:pt x="1187816" y="30389"/>
                    <a:pt x="1187816" y="41358"/>
                  </a:cubicBezTo>
                  <a:lnTo>
                    <a:pt x="1187816" y="525300"/>
                  </a:lnTo>
                  <a:cubicBezTo>
                    <a:pt x="1187816" y="536269"/>
                    <a:pt x="1183459" y="546788"/>
                    <a:pt x="1175703" y="554545"/>
                  </a:cubicBezTo>
                  <a:cubicBezTo>
                    <a:pt x="1167947" y="562301"/>
                    <a:pt x="1157427" y="566658"/>
                    <a:pt x="1146458" y="566658"/>
                  </a:cubicBezTo>
                  <a:lnTo>
                    <a:pt x="41358" y="566658"/>
                  </a:lnTo>
                  <a:cubicBezTo>
                    <a:pt x="30389" y="566658"/>
                    <a:pt x="19870" y="562301"/>
                    <a:pt x="12114" y="554545"/>
                  </a:cubicBezTo>
                  <a:cubicBezTo>
                    <a:pt x="4357" y="546788"/>
                    <a:pt x="0" y="536269"/>
                    <a:pt x="0" y="525300"/>
                  </a:cubicBezTo>
                  <a:lnTo>
                    <a:pt x="0" y="41358"/>
                  </a:lnTo>
                  <a:cubicBezTo>
                    <a:pt x="0" y="30389"/>
                    <a:pt x="4357" y="19870"/>
                    <a:pt x="12114" y="12114"/>
                  </a:cubicBezTo>
                  <a:cubicBezTo>
                    <a:pt x="19870" y="4357"/>
                    <a:pt x="30389" y="0"/>
                    <a:pt x="41358" y="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187816" cy="623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319771" y="6894676"/>
            <a:ext cx="3118825" cy="97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KiwiBot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(2022)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593063" y="5531446"/>
            <a:ext cx="3329997" cy="3545355"/>
            <a:chOff x="0" y="0"/>
            <a:chExt cx="763428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3428" cy="812800"/>
            </a:xfrm>
            <a:custGeom>
              <a:avLst/>
              <a:gdLst/>
              <a:ahLst/>
              <a:cxnLst/>
              <a:rect l="l" t="t" r="r" b="b"/>
              <a:pathLst>
                <a:path w="763428" h="812800">
                  <a:moveTo>
                    <a:pt x="53473" y="0"/>
                  </a:moveTo>
                  <a:lnTo>
                    <a:pt x="709955" y="0"/>
                  </a:lnTo>
                  <a:cubicBezTo>
                    <a:pt x="739487" y="0"/>
                    <a:pt x="763428" y="23941"/>
                    <a:pt x="763428" y="53473"/>
                  </a:cubicBezTo>
                  <a:lnTo>
                    <a:pt x="763428" y="759327"/>
                  </a:lnTo>
                  <a:cubicBezTo>
                    <a:pt x="763428" y="788859"/>
                    <a:pt x="739487" y="812800"/>
                    <a:pt x="709955" y="812800"/>
                  </a:cubicBezTo>
                  <a:lnTo>
                    <a:pt x="53473" y="812800"/>
                  </a:lnTo>
                  <a:cubicBezTo>
                    <a:pt x="23941" y="812800"/>
                    <a:pt x="0" y="788859"/>
                    <a:pt x="0" y="759327"/>
                  </a:cubicBezTo>
                  <a:lnTo>
                    <a:pt x="0" y="53473"/>
                  </a:lnTo>
                  <a:cubicBezTo>
                    <a:pt x="0" y="23941"/>
                    <a:pt x="23941" y="0"/>
                    <a:pt x="53473" y="0"/>
                  </a:cubicBezTo>
                  <a:close/>
                </a:path>
              </a:pathLst>
            </a:custGeom>
            <a:blipFill>
              <a:blip r:embed="rId7"/>
              <a:stretch>
                <a:fillRect l="-3010" r="-35935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4889881" y="2499422"/>
            <a:ext cx="3118825" cy="97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Shakey The Robot (1968)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19771" y="2499422"/>
            <a:ext cx="3118825" cy="97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Tanbo - R1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(1983)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89881" y="6894676"/>
            <a:ext cx="3118825" cy="97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Kiva Systems Robot (2003)</a:t>
            </a:r>
          </a:p>
        </p:txBody>
      </p:sp>
      <p:sp>
        <p:nvSpPr>
          <p:cNvPr id="28" name="Freeform 28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563" t="-10468" r="-34399" b="-10349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04127" y="-1496637"/>
            <a:ext cx="18692127" cy="18692127"/>
          </a:xfrm>
          <a:custGeom>
            <a:avLst/>
            <a:gdLst/>
            <a:ahLst/>
            <a:cxnLst/>
            <a:rect l="l" t="t" r="r" b="b"/>
            <a:pathLst>
              <a:path w="18692127" h="18692127">
                <a:moveTo>
                  <a:pt x="0" y="0"/>
                </a:moveTo>
                <a:lnTo>
                  <a:pt x="18692127" y="0"/>
                </a:lnTo>
                <a:lnTo>
                  <a:pt x="18692127" y="18692127"/>
                </a:lnTo>
                <a:lnTo>
                  <a:pt x="0" y="1869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70518" y="3268785"/>
            <a:ext cx="4209668" cy="4227365"/>
          </a:xfrm>
          <a:custGeom>
            <a:avLst/>
            <a:gdLst/>
            <a:ahLst/>
            <a:cxnLst/>
            <a:rect l="l" t="t" r="r" b="b"/>
            <a:pathLst>
              <a:path w="4209668" h="4227365">
                <a:moveTo>
                  <a:pt x="0" y="0"/>
                </a:moveTo>
                <a:lnTo>
                  <a:pt x="4209667" y="0"/>
                </a:lnTo>
                <a:lnTo>
                  <a:pt x="4209667" y="4227365"/>
                </a:lnTo>
                <a:lnTo>
                  <a:pt x="0" y="422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10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0007" y="3268785"/>
            <a:ext cx="4225730" cy="4227365"/>
          </a:xfrm>
          <a:custGeom>
            <a:avLst/>
            <a:gdLst/>
            <a:ahLst/>
            <a:cxnLst/>
            <a:rect l="l" t="t" r="r" b="b"/>
            <a:pathLst>
              <a:path w="4225730" h="4227365">
                <a:moveTo>
                  <a:pt x="0" y="0"/>
                </a:moveTo>
                <a:lnTo>
                  <a:pt x="4225729" y="0"/>
                </a:lnTo>
                <a:lnTo>
                  <a:pt x="4225729" y="4227365"/>
                </a:lnTo>
                <a:lnTo>
                  <a:pt x="0" y="422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64" r="-5344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3268785"/>
            <a:ext cx="4178610" cy="4227365"/>
          </a:xfrm>
          <a:custGeom>
            <a:avLst/>
            <a:gdLst/>
            <a:ahLst/>
            <a:cxnLst/>
            <a:rect l="l" t="t" r="r" b="b"/>
            <a:pathLst>
              <a:path w="4178610" h="4227365">
                <a:moveTo>
                  <a:pt x="0" y="0"/>
                </a:moveTo>
                <a:lnTo>
                  <a:pt x="4178610" y="0"/>
                </a:lnTo>
                <a:lnTo>
                  <a:pt x="4178610" y="4227365"/>
                </a:lnTo>
                <a:lnTo>
                  <a:pt x="0" y="4227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546" r="-46239" b="-2196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74967" y="3268785"/>
            <a:ext cx="4180081" cy="4227365"/>
          </a:xfrm>
          <a:custGeom>
            <a:avLst/>
            <a:gdLst/>
            <a:ahLst/>
            <a:cxnLst/>
            <a:rect l="l" t="t" r="r" b="b"/>
            <a:pathLst>
              <a:path w="4180081" h="4227365">
                <a:moveTo>
                  <a:pt x="0" y="0"/>
                </a:moveTo>
                <a:lnTo>
                  <a:pt x="4180081" y="0"/>
                </a:lnTo>
                <a:lnTo>
                  <a:pt x="4180081" y="4227365"/>
                </a:lnTo>
                <a:lnTo>
                  <a:pt x="0" y="4227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706" r="-3073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9122" y="7783142"/>
            <a:ext cx="3499318" cy="4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 b="1">
                <a:solidFill>
                  <a:srgbClr val="FFFCED"/>
                </a:solidFill>
                <a:latin typeface="Cardo Bold"/>
                <a:ea typeface="Cardo Bold"/>
                <a:cs typeface="Cardo Bold"/>
                <a:sym typeface="Cardo Bold"/>
              </a:rPr>
              <a:t>Hospitals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47479" y="7783142"/>
            <a:ext cx="3499318" cy="4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FFFCED"/>
                </a:solidFill>
                <a:latin typeface="Cardo Bold"/>
                <a:ea typeface="Cardo Bold"/>
                <a:cs typeface="Cardo Bold"/>
                <a:sym typeface="Cardo Bold"/>
              </a:rPr>
              <a:t>Supermarkets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55836" y="7783142"/>
            <a:ext cx="3499318" cy="4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FFFCED"/>
                </a:solidFill>
                <a:latin typeface="Cardo Bold"/>
                <a:ea typeface="Cardo Bold"/>
                <a:cs typeface="Cardo Bold"/>
                <a:sym typeface="Cardo Bold"/>
              </a:rPr>
              <a:t>Food Industry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15349" y="7783142"/>
            <a:ext cx="3499318" cy="4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FFFCED"/>
                </a:solidFill>
                <a:latin typeface="Cardo Bold"/>
                <a:ea typeface="Cardo Bold"/>
                <a:cs typeface="Cardo Bold"/>
                <a:sym typeface="Cardo Bold"/>
              </a:rPr>
              <a:t>Office Assistant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563" t="-10468" r="-34399" b="-1034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3761605" y="-4239395"/>
            <a:ext cx="10287000" cy="18765790"/>
          </a:xfrm>
          <a:custGeom>
            <a:avLst/>
            <a:gdLst/>
            <a:ahLst/>
            <a:cxnLst/>
            <a:rect l="l" t="t" r="r" b="b"/>
            <a:pathLst>
              <a:path w="10287000" h="18765790">
                <a:moveTo>
                  <a:pt x="0" y="18765790"/>
                </a:moveTo>
                <a:lnTo>
                  <a:pt x="10287000" y="18765790"/>
                </a:lnTo>
                <a:lnTo>
                  <a:pt x="10287000" y="0"/>
                </a:lnTo>
                <a:lnTo>
                  <a:pt x="0" y="0"/>
                </a:lnTo>
                <a:lnTo>
                  <a:pt x="0" y="18765790"/>
                </a:lnTo>
                <a:close/>
              </a:path>
            </a:pathLst>
          </a:custGeom>
          <a:blipFill>
            <a:blip r:embed="rId2"/>
            <a:stretch>
              <a:fillRect l="-14645" r="-1464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821498"/>
            <a:ext cx="18585637" cy="5469813"/>
            <a:chOff x="0" y="0"/>
            <a:chExt cx="4535953" cy="13349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35953" cy="1334946"/>
            </a:xfrm>
            <a:custGeom>
              <a:avLst/>
              <a:gdLst/>
              <a:ahLst/>
              <a:cxnLst/>
              <a:rect l="l" t="t" r="r" b="b"/>
              <a:pathLst>
                <a:path w="4535953" h="1334946">
                  <a:moveTo>
                    <a:pt x="10830" y="0"/>
                  </a:moveTo>
                  <a:lnTo>
                    <a:pt x="4525122" y="0"/>
                  </a:lnTo>
                  <a:cubicBezTo>
                    <a:pt x="4531104" y="0"/>
                    <a:pt x="4535953" y="4849"/>
                    <a:pt x="4535953" y="10830"/>
                  </a:cubicBezTo>
                  <a:lnTo>
                    <a:pt x="4535953" y="1324115"/>
                  </a:lnTo>
                  <a:cubicBezTo>
                    <a:pt x="4535953" y="1326988"/>
                    <a:pt x="4534812" y="1329742"/>
                    <a:pt x="4532780" y="1331773"/>
                  </a:cubicBezTo>
                  <a:cubicBezTo>
                    <a:pt x="4530749" y="1333805"/>
                    <a:pt x="4527995" y="1334946"/>
                    <a:pt x="4525122" y="1334946"/>
                  </a:cubicBezTo>
                  <a:lnTo>
                    <a:pt x="10830" y="1334946"/>
                  </a:lnTo>
                  <a:cubicBezTo>
                    <a:pt x="4849" y="1334946"/>
                    <a:pt x="0" y="1330097"/>
                    <a:pt x="0" y="1324115"/>
                  </a:cubicBezTo>
                  <a:lnTo>
                    <a:pt x="0" y="10830"/>
                  </a:lnTo>
                  <a:cubicBezTo>
                    <a:pt x="0" y="4849"/>
                    <a:pt x="4849" y="0"/>
                    <a:pt x="10830" y="0"/>
                  </a:cubicBezTo>
                  <a:close/>
                </a:path>
              </a:pathLst>
            </a:custGeom>
            <a:solidFill>
              <a:srgbClr val="3A5677">
                <a:alpha val="5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535953" cy="1392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054099" y="2178819"/>
            <a:ext cx="5205201" cy="4259254"/>
            <a:chOff x="0" y="0"/>
            <a:chExt cx="6940268" cy="567900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2720" r="2720"/>
            <a:stretch>
              <a:fillRect/>
            </a:stretch>
          </p:blipFill>
          <p:spPr>
            <a:xfrm>
              <a:off x="0" y="0"/>
              <a:ext cx="6940268" cy="5679005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543363" y="2178819"/>
            <a:ext cx="5205201" cy="4259254"/>
            <a:chOff x="0" y="0"/>
            <a:chExt cx="6940268" cy="56790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l="9278" r="9278"/>
            <a:stretch>
              <a:fillRect/>
            </a:stretch>
          </p:blipFill>
          <p:spPr>
            <a:xfrm>
              <a:off x="0" y="0"/>
              <a:ext cx="6940268" cy="567900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28700" y="2178819"/>
            <a:ext cx="5205201" cy="4259254"/>
            <a:chOff x="0" y="0"/>
            <a:chExt cx="6940268" cy="567900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t="4068" b="4068"/>
            <a:stretch>
              <a:fillRect/>
            </a:stretch>
          </p:blipFill>
          <p:spPr>
            <a:xfrm>
              <a:off x="0" y="0"/>
              <a:ext cx="6940268" cy="5679005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028700" y="6574293"/>
            <a:ext cx="4399984" cy="3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Bella Bot (China)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43363" y="6574293"/>
            <a:ext cx="4399984" cy="3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KiwiBot (USA)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57772" y="6574293"/>
            <a:ext cx="4946824" cy="3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San Bot (Japan)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782973"/>
            <a:ext cx="16230600" cy="147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3"/>
              </a:lnSpc>
              <a:spcBef>
                <a:spcPct val="0"/>
              </a:spcBef>
            </a:pPr>
            <a:r>
              <a:rPr lang="en-US" sz="3770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Despite their global presence and proven efficiency, these robots remain non-existent in </a:t>
            </a:r>
            <a:r>
              <a:rPr lang="en-US" sz="3770" b="1">
                <a:solidFill>
                  <a:srgbClr val="7ED957"/>
                </a:solidFill>
                <a:latin typeface="Cardo Bold"/>
                <a:ea typeface="Cardo Bold"/>
                <a:cs typeface="Cardo Bold"/>
                <a:sym typeface="Cardo Bold"/>
              </a:rPr>
              <a:t>Pakistan</a:t>
            </a:r>
            <a:r>
              <a:rPr lang="en-US" sz="3770" b="1">
                <a:solidFill>
                  <a:srgbClr val="FFFFFF"/>
                </a:solidFill>
                <a:latin typeface="Cardo Bold"/>
                <a:ea typeface="Cardo Bold"/>
                <a:cs typeface="Cardo Bold"/>
                <a:sym typeface="Cardo Bold"/>
              </a:rPr>
              <a:t>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563" t="-10468" r="-34399" b="-1034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8739" y="7066264"/>
            <a:ext cx="3473367" cy="2842148"/>
            <a:chOff x="0" y="0"/>
            <a:chExt cx="4631156" cy="378953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20" r="2720"/>
            <a:stretch>
              <a:fillRect/>
            </a:stretch>
          </p:blipFill>
          <p:spPr>
            <a:xfrm>
              <a:off x="0" y="0"/>
              <a:ext cx="4631156" cy="378953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58739" y="3722426"/>
            <a:ext cx="3473367" cy="2842148"/>
            <a:chOff x="0" y="0"/>
            <a:chExt cx="4631156" cy="37895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9278" r="9278"/>
            <a:stretch>
              <a:fillRect/>
            </a:stretch>
          </p:blipFill>
          <p:spPr>
            <a:xfrm>
              <a:off x="0" y="0"/>
              <a:ext cx="4631156" cy="378953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58739" y="378588"/>
            <a:ext cx="3473367" cy="2842148"/>
            <a:chOff x="0" y="0"/>
            <a:chExt cx="4631156" cy="378953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4068" b="4068"/>
            <a:stretch>
              <a:fillRect/>
            </a:stretch>
          </p:blipFill>
          <p:spPr>
            <a:xfrm>
              <a:off x="0" y="0"/>
              <a:ext cx="4631156" cy="378953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C0D896-B59C-4423-B025-94673FB3BDDF}"/>
              </a:ext>
            </a:extLst>
          </p:cNvPr>
          <p:cNvGrpSpPr/>
          <p:nvPr/>
        </p:nvGrpSpPr>
        <p:grpSpPr>
          <a:xfrm>
            <a:off x="4600589" y="41704"/>
            <a:ext cx="12815620" cy="9866708"/>
            <a:chOff x="4600589" y="41704"/>
            <a:chExt cx="12815620" cy="9866708"/>
          </a:xfrm>
        </p:grpSpPr>
        <p:sp>
          <p:nvSpPr>
            <p:cNvPr id="8" name="Freeform 8"/>
            <p:cNvSpPr/>
            <p:nvPr/>
          </p:nvSpPr>
          <p:spPr>
            <a:xfrm>
              <a:off x="4600589" y="41704"/>
              <a:ext cx="12815620" cy="2842148"/>
            </a:xfrm>
            <a:custGeom>
              <a:avLst/>
              <a:gdLst/>
              <a:ahLst/>
              <a:cxnLst/>
              <a:rect l="l" t="t" r="r" b="b"/>
              <a:pathLst>
                <a:path w="12815620" h="2842148">
                  <a:moveTo>
                    <a:pt x="0" y="0"/>
                  </a:moveTo>
                  <a:lnTo>
                    <a:pt x="12815620" y="0"/>
                  </a:lnTo>
                  <a:lnTo>
                    <a:pt x="12815620" y="2842148"/>
                  </a:lnTo>
                  <a:lnTo>
                    <a:pt x="0" y="2842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856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968290" y="3722426"/>
              <a:ext cx="12447919" cy="2910074"/>
            </a:xfrm>
            <a:custGeom>
              <a:avLst/>
              <a:gdLst/>
              <a:ahLst/>
              <a:cxnLst/>
              <a:rect l="l" t="t" r="r" b="b"/>
              <a:pathLst>
                <a:path w="12447919" h="2910074">
                  <a:moveTo>
                    <a:pt x="0" y="0"/>
                  </a:moveTo>
                  <a:lnTo>
                    <a:pt x="12447919" y="0"/>
                  </a:lnTo>
                  <a:lnTo>
                    <a:pt x="12447919" y="2910074"/>
                  </a:lnTo>
                  <a:lnTo>
                    <a:pt x="0" y="2910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4794" t="-4847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968290" y="7066264"/>
              <a:ext cx="12447919" cy="2842148"/>
            </a:xfrm>
            <a:custGeom>
              <a:avLst/>
              <a:gdLst/>
              <a:ahLst/>
              <a:cxnLst/>
              <a:rect l="l" t="t" r="r" b="b"/>
              <a:pathLst>
                <a:path w="12447919" h="2842148">
                  <a:moveTo>
                    <a:pt x="0" y="0"/>
                  </a:moveTo>
                  <a:lnTo>
                    <a:pt x="12447919" y="0"/>
                  </a:lnTo>
                  <a:lnTo>
                    <a:pt x="12447919" y="2842148"/>
                  </a:lnTo>
                  <a:lnTo>
                    <a:pt x="0" y="2842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4221" r="-3190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0431887" y="4952812"/>
              <a:ext cx="5506020" cy="1611762"/>
            </a:xfrm>
            <a:custGeom>
              <a:avLst/>
              <a:gdLst/>
              <a:ahLst/>
              <a:cxnLst/>
              <a:rect l="l" t="t" r="r" b="b"/>
              <a:pathLst>
                <a:path w="5506020" h="1611762">
                  <a:moveTo>
                    <a:pt x="0" y="0"/>
                  </a:moveTo>
                  <a:lnTo>
                    <a:pt x="5506020" y="0"/>
                  </a:lnTo>
                  <a:lnTo>
                    <a:pt x="5506020" y="1611762"/>
                  </a:lnTo>
                  <a:lnTo>
                    <a:pt x="0" y="161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4">
            <a:extLst>
              <a:ext uri="{FF2B5EF4-FFF2-40B4-BE49-F238E27FC236}">
                <a16:creationId xmlns:a16="http://schemas.microsoft.com/office/drawing/2014/main" id="{E79E1ECF-9F1B-4AC7-AEAD-1FAD9DD8129C}"/>
              </a:ext>
            </a:extLst>
          </p:cNvPr>
          <p:cNvSpPr/>
          <p:nvPr/>
        </p:nvSpPr>
        <p:spPr>
          <a:xfrm>
            <a:off x="18478215" y="2044694"/>
            <a:ext cx="4401591" cy="7427997"/>
          </a:xfrm>
          <a:custGeom>
            <a:avLst/>
            <a:gdLst/>
            <a:ahLst/>
            <a:cxnLst/>
            <a:rect l="l" t="t" r="r" b="b"/>
            <a:pathLst>
              <a:path w="4401591" h="7427997">
                <a:moveTo>
                  <a:pt x="0" y="0"/>
                </a:moveTo>
                <a:lnTo>
                  <a:pt x="4401591" y="0"/>
                </a:lnTo>
                <a:lnTo>
                  <a:pt x="4401591" y="7427997"/>
                </a:lnTo>
                <a:lnTo>
                  <a:pt x="0" y="7427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641" r="-8453" b="-6043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68262" y="-450964"/>
            <a:ext cx="20700303" cy="10737964"/>
          </a:xfrm>
          <a:custGeom>
            <a:avLst/>
            <a:gdLst/>
            <a:ahLst/>
            <a:cxnLst/>
            <a:rect l="l" t="t" r="r" b="b"/>
            <a:pathLst>
              <a:path w="20700303" h="10737964">
                <a:moveTo>
                  <a:pt x="0" y="0"/>
                </a:moveTo>
                <a:lnTo>
                  <a:pt x="20700303" y="0"/>
                </a:lnTo>
                <a:lnTo>
                  <a:pt x="20700303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1200" b="-1079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40623" y="2305088"/>
            <a:ext cx="4401591" cy="7427997"/>
          </a:xfrm>
          <a:custGeom>
            <a:avLst/>
            <a:gdLst/>
            <a:ahLst/>
            <a:cxnLst/>
            <a:rect l="l" t="t" r="r" b="b"/>
            <a:pathLst>
              <a:path w="4401591" h="7427997">
                <a:moveTo>
                  <a:pt x="0" y="0"/>
                </a:moveTo>
                <a:lnTo>
                  <a:pt x="4401591" y="0"/>
                </a:lnTo>
                <a:lnTo>
                  <a:pt x="4401591" y="7427997"/>
                </a:lnTo>
                <a:lnTo>
                  <a:pt x="0" y="7427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41" r="-8453" b="-604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2297" y="6262588"/>
            <a:ext cx="1457851" cy="1588939"/>
          </a:xfrm>
          <a:custGeom>
            <a:avLst/>
            <a:gdLst/>
            <a:ahLst/>
            <a:cxnLst/>
            <a:rect l="l" t="t" r="r" b="b"/>
            <a:pathLst>
              <a:path w="1457851" h="1588939">
                <a:moveTo>
                  <a:pt x="0" y="0"/>
                </a:moveTo>
                <a:lnTo>
                  <a:pt x="1457852" y="0"/>
                </a:lnTo>
                <a:lnTo>
                  <a:pt x="1457852" y="1588939"/>
                </a:lnTo>
                <a:lnTo>
                  <a:pt x="0" y="1588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13401" y="6177628"/>
            <a:ext cx="1758860" cy="1758860"/>
          </a:xfrm>
          <a:custGeom>
            <a:avLst/>
            <a:gdLst/>
            <a:ahLst/>
            <a:cxnLst/>
            <a:rect l="l" t="t" r="r" b="b"/>
            <a:pathLst>
              <a:path w="1758860" h="1758860">
                <a:moveTo>
                  <a:pt x="0" y="0"/>
                </a:moveTo>
                <a:lnTo>
                  <a:pt x="1758860" y="0"/>
                </a:lnTo>
                <a:lnTo>
                  <a:pt x="1758860" y="1758860"/>
                </a:lnTo>
                <a:lnTo>
                  <a:pt x="0" y="17588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29761" y="6013205"/>
            <a:ext cx="1838322" cy="1838322"/>
          </a:xfrm>
          <a:custGeom>
            <a:avLst/>
            <a:gdLst/>
            <a:ahLst/>
            <a:cxnLst/>
            <a:rect l="l" t="t" r="r" b="b"/>
            <a:pathLst>
              <a:path w="1838322" h="1838322">
                <a:moveTo>
                  <a:pt x="0" y="0"/>
                </a:moveTo>
                <a:lnTo>
                  <a:pt x="1838323" y="0"/>
                </a:lnTo>
                <a:lnTo>
                  <a:pt x="1838323" y="1838322"/>
                </a:lnTo>
                <a:lnTo>
                  <a:pt x="0" y="183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61121" y="3830180"/>
            <a:ext cx="11867939" cy="131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  <a:spcBef>
                <a:spcPct val="0"/>
              </a:spcBef>
            </a:pPr>
            <a:r>
              <a:rPr lang="en-US" sz="3794" b="1" spc="-151">
                <a:solidFill>
                  <a:srgbClr val="F6F6F6"/>
                </a:solidFill>
                <a:latin typeface="Cardo Bold"/>
                <a:ea typeface="Cardo Bold"/>
                <a:cs typeface="Cardo Bold"/>
                <a:sym typeface="Cardo Bold"/>
              </a:rPr>
              <a:t>Design and development of a general-purpose autonomous mobile assistant robot that integrates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618" y="8215811"/>
            <a:ext cx="3499318" cy="7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FFCED"/>
                </a:solidFill>
                <a:latin typeface="Cardo"/>
                <a:ea typeface="Cardo"/>
                <a:cs typeface="Cardo"/>
                <a:sym typeface="Cardo"/>
              </a:rPr>
              <a:t>LiDAR-based SLAM for autonomous navigation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7490" y="8206286"/>
            <a:ext cx="3630683" cy="7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CED"/>
                </a:solidFill>
                <a:latin typeface="Cardo"/>
                <a:ea typeface="Cardo"/>
                <a:cs typeface="Cardo"/>
                <a:sym typeface="Cardo"/>
              </a:rPr>
              <a:t>Human Robot Interaction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21245" y="8206286"/>
            <a:ext cx="4107595" cy="7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CED"/>
                </a:solidFill>
                <a:latin typeface="Cardo"/>
                <a:ea typeface="Cardo"/>
                <a:cs typeface="Cardo"/>
                <a:sym typeface="Cardo"/>
              </a:rPr>
              <a:t>Adaptive functionality for various environments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1121" y="1498588"/>
            <a:ext cx="4652280" cy="145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1"/>
              </a:lnSpc>
              <a:spcBef>
                <a:spcPct val="0"/>
              </a:spcBef>
            </a:pPr>
            <a:r>
              <a:rPr lang="en-US" sz="8494" b="1" spc="-339">
                <a:solidFill>
                  <a:srgbClr val="F6F6F6"/>
                </a:solidFill>
                <a:latin typeface="Cardo Bold"/>
                <a:ea typeface="Cardo Bold"/>
                <a:cs typeface="Cardo Bold"/>
                <a:sym typeface="Cardo Bold"/>
              </a:rPr>
              <a:t>The Goal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3057627"/>
            <a:ext cx="6830589" cy="61307"/>
            <a:chOff x="0" y="0"/>
            <a:chExt cx="1418991" cy="127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8991" cy="12736"/>
            </a:xfrm>
            <a:custGeom>
              <a:avLst/>
              <a:gdLst/>
              <a:ahLst/>
              <a:cxnLst/>
              <a:rect l="l" t="t" r="r" b="b"/>
              <a:pathLst>
                <a:path w="1418991" h="12736">
                  <a:moveTo>
                    <a:pt x="0" y="0"/>
                  </a:moveTo>
                  <a:lnTo>
                    <a:pt x="1418991" y="0"/>
                  </a:lnTo>
                  <a:lnTo>
                    <a:pt x="1418991" y="12736"/>
                  </a:lnTo>
                  <a:lnTo>
                    <a:pt x="0" y="12736"/>
                  </a:ln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418991" cy="41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950174" y="173531"/>
            <a:ext cx="1160440" cy="1709033"/>
          </a:xfrm>
          <a:custGeom>
            <a:avLst/>
            <a:gdLst/>
            <a:ahLst/>
            <a:cxnLst/>
            <a:rect l="l" t="t" r="r" b="b"/>
            <a:pathLst>
              <a:path w="1160440" h="1709033">
                <a:moveTo>
                  <a:pt x="0" y="0"/>
                </a:moveTo>
                <a:lnTo>
                  <a:pt x="1160439" y="0"/>
                </a:lnTo>
                <a:lnTo>
                  <a:pt x="1160439" y="1709033"/>
                </a:lnTo>
                <a:lnTo>
                  <a:pt x="0" y="1709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1563" t="-10468" r="-34399" b="-1034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669468" y="540792"/>
            <a:ext cx="1280706" cy="1280706"/>
          </a:xfrm>
          <a:custGeom>
            <a:avLst/>
            <a:gdLst/>
            <a:ahLst/>
            <a:cxnLst/>
            <a:rect l="l" t="t" r="r" b="b"/>
            <a:pathLst>
              <a:path w="1280706" h="1280706">
                <a:moveTo>
                  <a:pt x="0" y="0"/>
                </a:moveTo>
                <a:lnTo>
                  <a:pt x="1280706" y="0"/>
                </a:lnTo>
                <a:lnTo>
                  <a:pt x="1280706" y="1280706"/>
                </a:lnTo>
                <a:lnTo>
                  <a:pt x="0" y="12807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958</Words>
  <Application>Microsoft Office PowerPoint</Application>
  <PresentationFormat>Custom</PresentationFormat>
  <Paragraphs>329</Paragraphs>
  <Slides>47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Cardo</vt:lpstr>
      <vt:lpstr>Poppins Bold</vt:lpstr>
      <vt:lpstr>Arial</vt:lpstr>
      <vt:lpstr>Open Sans Bold</vt:lpstr>
      <vt:lpstr>HK Grotesk</vt:lpstr>
      <vt:lpstr>DM Sans Bold</vt:lpstr>
      <vt:lpstr>Cardo Bold</vt:lpstr>
      <vt:lpstr>Gotham Bold</vt:lpstr>
      <vt:lpstr>Glacial Indifference Bold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 Presentation</dc:title>
  <cp:lastModifiedBy>DELL</cp:lastModifiedBy>
  <cp:revision>7</cp:revision>
  <dcterms:created xsi:type="dcterms:W3CDTF">2006-08-16T00:00:00Z</dcterms:created>
  <dcterms:modified xsi:type="dcterms:W3CDTF">2025-05-18T09:38:38Z</dcterms:modified>
  <dc:identifier>DAGmsBD1mWA</dc:identifier>
</cp:coreProperties>
</file>